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566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E12125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E12125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E12125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E12125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5517" y="919341"/>
            <a:ext cx="6458046" cy="4584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E12125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85554" y="3181818"/>
            <a:ext cx="5542280" cy="288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18" Type="http://schemas.openxmlformats.org/officeDocument/2006/relationships/image" Target="../media/image140.png"/><Relationship Id="rId26" Type="http://schemas.openxmlformats.org/officeDocument/2006/relationships/image" Target="../media/image148.png"/><Relationship Id="rId3" Type="http://schemas.openxmlformats.org/officeDocument/2006/relationships/image" Target="../media/image76.png"/><Relationship Id="rId21" Type="http://schemas.openxmlformats.org/officeDocument/2006/relationships/image" Target="../media/image143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17" Type="http://schemas.openxmlformats.org/officeDocument/2006/relationships/image" Target="../media/image139.png"/><Relationship Id="rId25" Type="http://schemas.openxmlformats.org/officeDocument/2006/relationships/image" Target="../media/image147.svg"/><Relationship Id="rId2" Type="http://schemas.openxmlformats.org/officeDocument/2006/relationships/image" Target="../media/image100.png"/><Relationship Id="rId16" Type="http://schemas.openxmlformats.org/officeDocument/2006/relationships/image" Target="../media/image138.png"/><Relationship Id="rId20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24" Type="http://schemas.openxmlformats.org/officeDocument/2006/relationships/image" Target="../media/image146.png"/><Relationship Id="rId5" Type="http://schemas.openxmlformats.org/officeDocument/2006/relationships/image" Target="../media/image127.png"/><Relationship Id="rId15" Type="http://schemas.openxmlformats.org/officeDocument/2006/relationships/image" Target="../media/image137.png"/><Relationship Id="rId23" Type="http://schemas.openxmlformats.org/officeDocument/2006/relationships/image" Target="../media/image145.png"/><Relationship Id="rId10" Type="http://schemas.openxmlformats.org/officeDocument/2006/relationships/image" Target="../media/image132.png"/><Relationship Id="rId19" Type="http://schemas.openxmlformats.org/officeDocument/2006/relationships/image" Target="../media/image141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Relationship Id="rId14" Type="http://schemas.openxmlformats.org/officeDocument/2006/relationships/image" Target="../media/image136.png"/><Relationship Id="rId22" Type="http://schemas.openxmlformats.org/officeDocument/2006/relationships/image" Target="../media/image144.png"/><Relationship Id="rId27" Type="http://schemas.openxmlformats.org/officeDocument/2006/relationships/image" Target="../media/image14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76.png"/><Relationship Id="rId7" Type="http://schemas.openxmlformats.org/officeDocument/2006/relationships/image" Target="../media/image153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5" Type="http://schemas.openxmlformats.org/officeDocument/2006/relationships/image" Target="../media/image151.png"/><Relationship Id="rId10" Type="http://schemas.openxmlformats.org/officeDocument/2006/relationships/image" Target="../media/image156.png"/><Relationship Id="rId4" Type="http://schemas.openxmlformats.org/officeDocument/2006/relationships/image" Target="../media/image150.png"/><Relationship Id="rId9" Type="http://schemas.openxmlformats.org/officeDocument/2006/relationships/image" Target="../media/image1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7" Type="http://schemas.openxmlformats.org/officeDocument/2006/relationships/hyperlink" Target="http://www.gimatgross.net/" TargetMode="External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yatirimciiliskileri@gimatgross.net" TargetMode="External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" Type="http://schemas.openxmlformats.org/officeDocument/2006/relationships/image" Target="../media/image18.pn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5" Type="http://schemas.openxmlformats.org/officeDocument/2006/relationships/image" Target="../media/image40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39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28" Type="http://schemas.openxmlformats.org/officeDocument/2006/relationships/image" Target="../media/image43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Relationship Id="rId27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46.png"/><Relationship Id="rId7" Type="http://schemas.openxmlformats.org/officeDocument/2006/relationships/image" Target="../media/image6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" Type="http://schemas.openxmlformats.org/officeDocument/2006/relationships/image" Target="../media/image66.png"/><Relationship Id="rId21" Type="http://schemas.openxmlformats.org/officeDocument/2006/relationships/image" Target="../media/image84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image" Target="../media/image65.png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24" Type="http://schemas.openxmlformats.org/officeDocument/2006/relationships/image" Target="../media/image87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23" Type="http://schemas.openxmlformats.org/officeDocument/2006/relationships/image" Target="../media/image86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Relationship Id="rId22" Type="http://schemas.openxmlformats.org/officeDocument/2006/relationships/image" Target="../media/image8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3" Type="http://schemas.openxmlformats.org/officeDocument/2006/relationships/image" Target="../media/image76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"/>
            <a:ext cx="10692130" cy="7560309"/>
            <a:chOff x="0" y="7"/>
            <a:chExt cx="1069213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"/>
              <a:ext cx="10692003" cy="7559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03" y="4320349"/>
              <a:ext cx="8345195" cy="2505621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377162" y="4771333"/>
            <a:ext cx="7938134" cy="1191260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25"/>
              </a:spcBef>
            </a:pPr>
            <a:r>
              <a:rPr sz="3050" spc="-145" dirty="0">
                <a:solidFill>
                  <a:srgbClr val="FFFFFF"/>
                </a:solidFill>
                <a:latin typeface="Arial Black"/>
                <a:cs typeface="Arial Black"/>
              </a:rPr>
              <a:t>GİMAT</a:t>
            </a:r>
            <a:r>
              <a:rPr sz="3050" spc="-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50" spc="-120" dirty="0">
                <a:solidFill>
                  <a:srgbClr val="FFFFFF"/>
                </a:solidFill>
                <a:latin typeface="Arial Black"/>
                <a:cs typeface="Arial Black"/>
              </a:rPr>
              <a:t>MAĞAZACILIK</a:t>
            </a:r>
            <a:r>
              <a:rPr sz="3050" spc="-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50" spc="-130" dirty="0">
                <a:solidFill>
                  <a:srgbClr val="FFFFFF"/>
                </a:solidFill>
                <a:latin typeface="Arial Black"/>
                <a:cs typeface="Arial Black"/>
              </a:rPr>
              <a:t>SAN.</a:t>
            </a:r>
            <a:r>
              <a:rPr sz="3050" spc="-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50" spc="-135" dirty="0">
                <a:solidFill>
                  <a:srgbClr val="FFFFFF"/>
                </a:solidFill>
                <a:latin typeface="Arial Black"/>
                <a:cs typeface="Arial Black"/>
              </a:rPr>
              <a:t>VE</a:t>
            </a:r>
            <a:r>
              <a:rPr sz="3050" spc="-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50" spc="-180" dirty="0">
                <a:solidFill>
                  <a:srgbClr val="FFFFFF"/>
                </a:solidFill>
                <a:latin typeface="Arial Black"/>
                <a:cs typeface="Arial Black"/>
              </a:rPr>
              <a:t>TİC.</a:t>
            </a:r>
            <a:r>
              <a:rPr sz="3050" spc="-10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50" spc="-20" dirty="0">
                <a:solidFill>
                  <a:srgbClr val="FFFFFF"/>
                </a:solidFill>
                <a:latin typeface="Arial Black"/>
                <a:cs typeface="Arial Black"/>
              </a:rPr>
              <a:t>A.Ş.</a:t>
            </a:r>
            <a:endParaRPr sz="3050">
              <a:latin typeface="Arial Black"/>
              <a:cs typeface="Arial Black"/>
            </a:endParaRPr>
          </a:p>
          <a:p>
            <a:pPr marL="1905" algn="ctr">
              <a:lnSpc>
                <a:spcPct val="100000"/>
              </a:lnSpc>
              <a:spcBef>
                <a:spcPts val="930"/>
              </a:spcBef>
            </a:pPr>
            <a:r>
              <a:rPr sz="3050" spc="-135" dirty="0">
                <a:solidFill>
                  <a:srgbClr val="FFFFFF"/>
                </a:solidFill>
                <a:latin typeface="Arial Black"/>
                <a:cs typeface="Arial Black"/>
              </a:rPr>
              <a:t>2026</a:t>
            </a:r>
            <a:r>
              <a:rPr sz="3050" spc="-1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50" spc="-490" dirty="0">
                <a:solidFill>
                  <a:srgbClr val="FFFFFF"/>
                </a:solidFill>
                <a:latin typeface="Arial Black"/>
                <a:cs typeface="Arial Black"/>
              </a:rPr>
              <a:t>1.</a:t>
            </a:r>
            <a:r>
              <a:rPr sz="3050" spc="-12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50" spc="-60" dirty="0">
                <a:solidFill>
                  <a:srgbClr val="FFFFFF"/>
                </a:solidFill>
                <a:latin typeface="Arial Black"/>
                <a:cs typeface="Arial Black"/>
              </a:rPr>
              <a:t>Çeyrek</a:t>
            </a:r>
            <a:r>
              <a:rPr sz="3050" spc="-1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50" spc="-105" dirty="0">
                <a:solidFill>
                  <a:srgbClr val="FFFFFF"/>
                </a:solidFill>
                <a:latin typeface="Arial Black"/>
                <a:cs typeface="Arial Black"/>
              </a:rPr>
              <a:t>Yatırımcı</a:t>
            </a:r>
            <a:r>
              <a:rPr sz="3050" spc="-1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50" spc="-10" dirty="0">
                <a:solidFill>
                  <a:srgbClr val="FFFFFF"/>
                </a:solidFill>
                <a:latin typeface="Arial Black"/>
                <a:cs typeface="Arial Black"/>
              </a:rPr>
              <a:t>Sunumu</a:t>
            </a:r>
            <a:endParaRPr sz="305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39" y="7018822"/>
            <a:ext cx="3019425" cy="372745"/>
          </a:xfrm>
          <a:custGeom>
            <a:avLst/>
            <a:gdLst/>
            <a:ahLst/>
            <a:cxnLst/>
            <a:rect l="l" t="t" r="r" b="b"/>
            <a:pathLst>
              <a:path w="3019425" h="372745">
                <a:moveTo>
                  <a:pt x="2603766" y="0"/>
                </a:moveTo>
                <a:lnTo>
                  <a:pt x="0" y="0"/>
                </a:lnTo>
                <a:lnTo>
                  <a:pt x="0" y="372694"/>
                </a:lnTo>
                <a:lnTo>
                  <a:pt x="1469288" y="372694"/>
                </a:lnTo>
                <a:lnTo>
                  <a:pt x="1469288" y="347294"/>
                </a:lnTo>
                <a:lnTo>
                  <a:pt x="3019259" y="347294"/>
                </a:lnTo>
                <a:lnTo>
                  <a:pt x="2634195" y="11379"/>
                </a:lnTo>
                <a:lnTo>
                  <a:pt x="2627457" y="6515"/>
                </a:lnTo>
                <a:lnTo>
                  <a:pt x="2620024" y="2946"/>
                </a:lnTo>
                <a:lnTo>
                  <a:pt x="2612069" y="749"/>
                </a:lnTo>
                <a:lnTo>
                  <a:pt x="2603766" y="0"/>
                </a:lnTo>
                <a:close/>
              </a:path>
            </a:pathLst>
          </a:custGeom>
          <a:solidFill>
            <a:srgbClr val="FCD1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79249" y="7109104"/>
            <a:ext cx="4912995" cy="257175"/>
          </a:xfrm>
          <a:custGeom>
            <a:avLst/>
            <a:gdLst/>
            <a:ahLst/>
            <a:cxnLst/>
            <a:rect l="l" t="t" r="r" b="b"/>
            <a:pathLst>
              <a:path w="4912995" h="257175">
                <a:moveTo>
                  <a:pt x="4912753" y="0"/>
                </a:moveTo>
                <a:lnTo>
                  <a:pt x="0" y="0"/>
                </a:lnTo>
                <a:lnTo>
                  <a:pt x="0" y="256997"/>
                </a:lnTo>
                <a:lnTo>
                  <a:pt x="4912753" y="256997"/>
                </a:lnTo>
                <a:lnTo>
                  <a:pt x="4912753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478104" y="7108893"/>
            <a:ext cx="3433445" cy="283210"/>
            <a:chOff x="1478104" y="7108893"/>
            <a:chExt cx="3433445" cy="283210"/>
          </a:xfrm>
        </p:grpSpPr>
        <p:sp>
          <p:nvSpPr>
            <p:cNvPr id="5" name="object 5"/>
            <p:cNvSpPr/>
            <p:nvPr/>
          </p:nvSpPr>
          <p:spPr>
            <a:xfrm>
              <a:off x="3576205" y="7108900"/>
              <a:ext cx="1335405" cy="257810"/>
            </a:xfrm>
            <a:custGeom>
              <a:avLst/>
              <a:gdLst/>
              <a:ahLst/>
              <a:cxnLst/>
              <a:rect l="l" t="t" r="r" b="b"/>
              <a:pathLst>
                <a:path w="1335404" h="257809">
                  <a:moveTo>
                    <a:pt x="340702" y="257187"/>
                  </a:moveTo>
                  <a:lnTo>
                    <a:pt x="86944" y="241"/>
                  </a:lnTo>
                  <a:lnTo>
                    <a:pt x="0" y="241"/>
                  </a:lnTo>
                  <a:lnTo>
                    <a:pt x="254215" y="257187"/>
                  </a:lnTo>
                  <a:lnTo>
                    <a:pt x="340702" y="257187"/>
                  </a:lnTo>
                  <a:close/>
                </a:path>
                <a:path w="1335404" h="257809">
                  <a:moveTo>
                    <a:pt x="1335316" y="0"/>
                  </a:moveTo>
                  <a:lnTo>
                    <a:pt x="151053" y="0"/>
                  </a:lnTo>
                  <a:lnTo>
                    <a:pt x="392328" y="257213"/>
                  </a:lnTo>
                  <a:lnTo>
                    <a:pt x="1335316" y="257213"/>
                  </a:lnTo>
                  <a:lnTo>
                    <a:pt x="1335316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34711" y="7109133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44" y="0"/>
                  </a:moveTo>
                  <a:lnTo>
                    <a:pt x="0" y="0"/>
                  </a:lnTo>
                  <a:lnTo>
                    <a:pt x="254215" y="256946"/>
                  </a:lnTo>
                  <a:lnTo>
                    <a:pt x="340702" y="256946"/>
                  </a:lnTo>
                  <a:lnTo>
                    <a:pt x="8694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78102" y="7108900"/>
              <a:ext cx="2164715" cy="283210"/>
            </a:xfrm>
            <a:custGeom>
              <a:avLst/>
              <a:gdLst/>
              <a:ahLst/>
              <a:cxnLst/>
              <a:rect l="l" t="t" r="r" b="b"/>
              <a:pathLst>
                <a:path w="2164715" h="283209">
                  <a:moveTo>
                    <a:pt x="2058974" y="282600"/>
                  </a:moveTo>
                  <a:lnTo>
                    <a:pt x="1782419" y="0"/>
                  </a:lnTo>
                  <a:lnTo>
                    <a:pt x="1042593" y="0"/>
                  </a:lnTo>
                  <a:lnTo>
                    <a:pt x="857275" y="168757"/>
                  </a:lnTo>
                  <a:lnTo>
                    <a:pt x="849325" y="175374"/>
                  </a:lnTo>
                  <a:lnTo>
                    <a:pt x="840333" y="180251"/>
                  </a:lnTo>
                  <a:lnTo>
                    <a:pt x="830541" y="183261"/>
                  </a:lnTo>
                  <a:lnTo>
                    <a:pt x="820254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8974" y="282600"/>
                  </a:lnTo>
                  <a:close/>
                </a:path>
                <a:path w="2164715" h="283209">
                  <a:moveTo>
                    <a:pt x="2164257" y="257187"/>
                  </a:moveTo>
                  <a:lnTo>
                    <a:pt x="1910511" y="241"/>
                  </a:lnTo>
                  <a:lnTo>
                    <a:pt x="1823554" y="241"/>
                  </a:lnTo>
                  <a:lnTo>
                    <a:pt x="2077770" y="257187"/>
                  </a:lnTo>
                  <a:lnTo>
                    <a:pt x="2164257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3326" y="7014937"/>
            <a:ext cx="740577" cy="448927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0" y="7205168"/>
            <a:ext cx="1478280" cy="186690"/>
          </a:xfrm>
          <a:custGeom>
            <a:avLst/>
            <a:gdLst/>
            <a:ahLst/>
            <a:cxnLst/>
            <a:rect l="l" t="t" r="r" b="b"/>
            <a:pathLst>
              <a:path w="1478280" h="186690">
                <a:moveTo>
                  <a:pt x="1333881" y="0"/>
                </a:moveTo>
                <a:lnTo>
                  <a:pt x="0" y="0"/>
                </a:lnTo>
                <a:lnTo>
                  <a:pt x="0" y="130400"/>
                </a:lnTo>
                <a:lnTo>
                  <a:pt x="8839" y="186347"/>
                </a:lnTo>
                <a:lnTo>
                  <a:pt x="1478102" y="186347"/>
                </a:lnTo>
                <a:lnTo>
                  <a:pt x="1478102" y="88011"/>
                </a:lnTo>
                <a:lnTo>
                  <a:pt x="1333881" y="0"/>
                </a:lnTo>
                <a:close/>
              </a:path>
            </a:pathLst>
          </a:custGeom>
          <a:solidFill>
            <a:srgbClr val="DB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0864" y="775858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7285" y="206909"/>
            <a:ext cx="2215059" cy="38467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65739" y="2021102"/>
            <a:ext cx="643686" cy="724077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233832" y="1939696"/>
            <a:ext cx="10435590" cy="4282440"/>
            <a:chOff x="233832" y="1939696"/>
            <a:chExt cx="10435590" cy="428244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5771" y="3400018"/>
              <a:ext cx="643686" cy="277069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3832" y="1939696"/>
              <a:ext cx="10435137" cy="428227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953070" y="2973434"/>
            <a:ext cx="637540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spc="-229" dirty="0">
                <a:latin typeface="Arial Black"/>
                <a:cs typeface="Arial Black"/>
              </a:rPr>
              <a:t>153,19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2494976" y="1639316"/>
            <a:ext cx="711835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spc="65" dirty="0">
                <a:solidFill>
                  <a:srgbClr val="000000"/>
                </a:solidFill>
              </a:rPr>
              <a:t>-</a:t>
            </a:r>
            <a:r>
              <a:rPr sz="1700" spc="-65" dirty="0">
                <a:solidFill>
                  <a:srgbClr val="000000"/>
                </a:solidFill>
              </a:rPr>
              <a:t>38,30</a:t>
            </a:r>
            <a:endParaRPr sz="1700"/>
          </a:p>
        </p:txBody>
      </p:sp>
      <p:sp>
        <p:nvSpPr>
          <p:cNvPr id="18" name="object 18"/>
          <p:cNvSpPr txBox="1"/>
          <p:nvPr/>
        </p:nvSpPr>
        <p:spPr>
          <a:xfrm>
            <a:off x="4197567" y="1639316"/>
            <a:ext cx="579755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spc="-145" dirty="0">
                <a:latin typeface="Arial Black"/>
                <a:cs typeface="Arial Black"/>
              </a:rPr>
              <a:t>17,80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66548" y="1639316"/>
            <a:ext cx="591820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spc="105" dirty="0">
                <a:latin typeface="Arial Black"/>
                <a:cs typeface="Arial Black"/>
              </a:rPr>
              <a:t>-</a:t>
            </a:r>
            <a:r>
              <a:rPr sz="1700" spc="-40" dirty="0">
                <a:latin typeface="Arial Black"/>
                <a:cs typeface="Arial Black"/>
              </a:rPr>
              <a:t>6,90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333107" y="2954284"/>
            <a:ext cx="684530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spc="65" dirty="0">
                <a:latin typeface="Arial Black"/>
                <a:cs typeface="Arial Black"/>
              </a:rPr>
              <a:t>-</a:t>
            </a:r>
            <a:r>
              <a:rPr sz="1700" spc="-295" dirty="0">
                <a:latin typeface="Arial Black"/>
                <a:cs typeface="Arial Black"/>
              </a:rPr>
              <a:t>105,11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957997" y="4481663"/>
            <a:ext cx="625475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spc="-75" dirty="0">
                <a:latin typeface="Arial Black"/>
                <a:cs typeface="Arial Black"/>
              </a:rPr>
              <a:t>20,69</a:t>
            </a:r>
            <a:endParaRPr sz="1700">
              <a:latin typeface="Arial Black"/>
              <a:cs typeface="Arial Black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27111" y="1989882"/>
            <a:ext cx="9648825" cy="4823460"/>
            <a:chOff x="427111" y="1989882"/>
            <a:chExt cx="9648825" cy="4823460"/>
          </a:xfrm>
        </p:grpSpPr>
        <p:sp>
          <p:nvSpPr>
            <p:cNvPr id="23" name="object 23"/>
            <p:cNvSpPr/>
            <p:nvPr/>
          </p:nvSpPr>
          <p:spPr>
            <a:xfrm>
              <a:off x="2069739" y="1989882"/>
              <a:ext cx="12065" cy="4061460"/>
            </a:xfrm>
            <a:custGeom>
              <a:avLst/>
              <a:gdLst/>
              <a:ahLst/>
              <a:cxnLst/>
              <a:rect l="l" t="t" r="r" b="b"/>
              <a:pathLst>
                <a:path w="12064" h="4061460">
                  <a:moveTo>
                    <a:pt x="5724" y="0"/>
                  </a:moveTo>
                  <a:lnTo>
                    <a:pt x="2956" y="544795"/>
                  </a:lnTo>
                  <a:lnTo>
                    <a:pt x="0" y="2341026"/>
                  </a:lnTo>
                  <a:lnTo>
                    <a:pt x="5724" y="4061256"/>
                  </a:lnTo>
                  <a:lnTo>
                    <a:pt x="8509" y="3516457"/>
                  </a:lnTo>
                  <a:lnTo>
                    <a:pt x="11442" y="1720226"/>
                  </a:lnTo>
                  <a:lnTo>
                    <a:pt x="57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54871" y="2021103"/>
              <a:ext cx="643686" cy="1448168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668661" y="1989886"/>
              <a:ext cx="1610995" cy="4061460"/>
            </a:xfrm>
            <a:custGeom>
              <a:avLst/>
              <a:gdLst/>
              <a:ahLst/>
              <a:cxnLst/>
              <a:rect l="l" t="t" r="r" b="b"/>
              <a:pathLst>
                <a:path w="1610995" h="4061460">
                  <a:moveTo>
                    <a:pt x="11442" y="1720227"/>
                  </a:moveTo>
                  <a:lnTo>
                    <a:pt x="5727" y="0"/>
                  </a:lnTo>
                  <a:lnTo>
                    <a:pt x="2959" y="544804"/>
                  </a:lnTo>
                  <a:lnTo>
                    <a:pt x="0" y="2341029"/>
                  </a:lnTo>
                  <a:lnTo>
                    <a:pt x="5727" y="4061256"/>
                  </a:lnTo>
                  <a:lnTo>
                    <a:pt x="8509" y="3516465"/>
                  </a:lnTo>
                  <a:lnTo>
                    <a:pt x="11442" y="1720227"/>
                  </a:lnTo>
                  <a:close/>
                </a:path>
                <a:path w="1610995" h="4061460">
                  <a:moveTo>
                    <a:pt x="1610372" y="1720227"/>
                  </a:moveTo>
                  <a:lnTo>
                    <a:pt x="1604657" y="0"/>
                  </a:lnTo>
                  <a:lnTo>
                    <a:pt x="1601889" y="544804"/>
                  </a:lnTo>
                  <a:lnTo>
                    <a:pt x="1598930" y="2341029"/>
                  </a:lnTo>
                  <a:lnTo>
                    <a:pt x="1604657" y="4061256"/>
                  </a:lnTo>
                  <a:lnTo>
                    <a:pt x="1607439" y="3516465"/>
                  </a:lnTo>
                  <a:lnTo>
                    <a:pt x="1610372" y="17202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64669" y="2021103"/>
              <a:ext cx="643686" cy="43935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866532" y="1989882"/>
              <a:ext cx="12065" cy="4061460"/>
            </a:xfrm>
            <a:custGeom>
              <a:avLst/>
              <a:gdLst/>
              <a:ahLst/>
              <a:cxnLst/>
              <a:rect l="l" t="t" r="r" b="b"/>
              <a:pathLst>
                <a:path w="12065" h="4061460">
                  <a:moveTo>
                    <a:pt x="5724" y="0"/>
                  </a:moveTo>
                  <a:lnTo>
                    <a:pt x="2956" y="544795"/>
                  </a:lnTo>
                  <a:lnTo>
                    <a:pt x="0" y="2341026"/>
                  </a:lnTo>
                  <a:lnTo>
                    <a:pt x="5724" y="4061256"/>
                  </a:lnTo>
                  <a:lnTo>
                    <a:pt x="8509" y="3516457"/>
                  </a:lnTo>
                  <a:lnTo>
                    <a:pt x="11442" y="1720226"/>
                  </a:lnTo>
                  <a:lnTo>
                    <a:pt x="57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45781" y="3331184"/>
              <a:ext cx="643674" cy="184809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8465452" y="1989886"/>
              <a:ext cx="1610995" cy="4061460"/>
            </a:xfrm>
            <a:custGeom>
              <a:avLst/>
              <a:gdLst/>
              <a:ahLst/>
              <a:cxnLst/>
              <a:rect l="l" t="t" r="r" b="b"/>
              <a:pathLst>
                <a:path w="1610995" h="4061460">
                  <a:moveTo>
                    <a:pt x="11442" y="1720227"/>
                  </a:moveTo>
                  <a:lnTo>
                    <a:pt x="5727" y="0"/>
                  </a:lnTo>
                  <a:lnTo>
                    <a:pt x="2959" y="544804"/>
                  </a:lnTo>
                  <a:lnTo>
                    <a:pt x="0" y="2341029"/>
                  </a:lnTo>
                  <a:lnTo>
                    <a:pt x="5727" y="4061256"/>
                  </a:lnTo>
                  <a:lnTo>
                    <a:pt x="8509" y="3516465"/>
                  </a:lnTo>
                  <a:lnTo>
                    <a:pt x="11442" y="1720227"/>
                  </a:lnTo>
                  <a:close/>
                </a:path>
                <a:path w="1610995" h="4061460">
                  <a:moveTo>
                    <a:pt x="1610372" y="1720227"/>
                  </a:moveTo>
                  <a:lnTo>
                    <a:pt x="1604657" y="0"/>
                  </a:lnTo>
                  <a:lnTo>
                    <a:pt x="1601889" y="544804"/>
                  </a:lnTo>
                  <a:lnTo>
                    <a:pt x="1598930" y="2341029"/>
                  </a:lnTo>
                  <a:lnTo>
                    <a:pt x="1604657" y="4061256"/>
                  </a:lnTo>
                  <a:lnTo>
                    <a:pt x="1607439" y="3516465"/>
                  </a:lnTo>
                  <a:lnTo>
                    <a:pt x="1610372" y="17202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7111" y="6133147"/>
              <a:ext cx="1728215" cy="67970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46435" y="6290389"/>
              <a:ext cx="1343660" cy="294005"/>
            </a:xfrm>
            <a:custGeom>
              <a:avLst/>
              <a:gdLst/>
              <a:ahLst/>
              <a:cxnLst/>
              <a:rect l="l" t="t" r="r" b="b"/>
              <a:pathLst>
                <a:path w="1343660" h="294004">
                  <a:moveTo>
                    <a:pt x="1255649" y="0"/>
                  </a:moveTo>
                  <a:lnTo>
                    <a:pt x="78193" y="0"/>
                  </a:lnTo>
                  <a:lnTo>
                    <a:pt x="47759" y="9614"/>
                  </a:lnTo>
                  <a:lnTo>
                    <a:pt x="22904" y="35831"/>
                  </a:lnTo>
                  <a:lnTo>
                    <a:pt x="6145" y="74714"/>
                  </a:lnTo>
                  <a:lnTo>
                    <a:pt x="0" y="122326"/>
                  </a:lnTo>
                  <a:lnTo>
                    <a:pt x="0" y="171602"/>
                  </a:lnTo>
                  <a:lnTo>
                    <a:pt x="16176" y="219221"/>
                  </a:lnTo>
                  <a:lnTo>
                    <a:pt x="55005" y="258108"/>
                  </a:lnTo>
                  <a:lnTo>
                    <a:pt x="101932" y="284327"/>
                  </a:lnTo>
                  <a:lnTo>
                    <a:pt x="142405" y="293941"/>
                  </a:lnTo>
                  <a:lnTo>
                    <a:pt x="1319847" y="293941"/>
                  </a:lnTo>
                  <a:lnTo>
                    <a:pt x="1340256" y="284327"/>
                  </a:lnTo>
                  <a:lnTo>
                    <a:pt x="1343042" y="258108"/>
                  </a:lnTo>
                  <a:lnTo>
                    <a:pt x="1337730" y="219221"/>
                  </a:lnTo>
                  <a:lnTo>
                    <a:pt x="1333842" y="171602"/>
                  </a:lnTo>
                  <a:lnTo>
                    <a:pt x="1333842" y="122326"/>
                  </a:lnTo>
                  <a:lnTo>
                    <a:pt x="1327697" y="74714"/>
                  </a:lnTo>
                  <a:lnTo>
                    <a:pt x="1310938" y="35831"/>
                  </a:lnTo>
                  <a:lnTo>
                    <a:pt x="1286083" y="9614"/>
                  </a:lnTo>
                  <a:lnTo>
                    <a:pt x="12556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661875" y="6329513"/>
            <a:ext cx="111315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80" dirty="0">
                <a:solidFill>
                  <a:srgbClr val="18506B"/>
                </a:solidFill>
                <a:latin typeface="Arial Black"/>
                <a:cs typeface="Arial Black"/>
              </a:rPr>
              <a:t>FAALİYET</a:t>
            </a:r>
            <a:r>
              <a:rPr sz="1100" spc="-5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18506B"/>
                </a:solidFill>
                <a:latin typeface="Arial Black"/>
                <a:cs typeface="Arial Black"/>
              </a:rPr>
              <a:t>KÂRI</a:t>
            </a:r>
            <a:endParaRPr sz="1100">
              <a:latin typeface="Arial Black"/>
              <a:cs typeface="Arial Black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2085225" y="6133147"/>
            <a:ext cx="1728470" cy="680085"/>
            <a:chOff x="2085225" y="6133147"/>
            <a:chExt cx="1728470" cy="680085"/>
          </a:xfrm>
        </p:grpSpPr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85225" y="6133147"/>
              <a:ext cx="1728214" cy="679702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2204966" y="6290389"/>
              <a:ext cx="1343660" cy="294005"/>
            </a:xfrm>
            <a:custGeom>
              <a:avLst/>
              <a:gdLst/>
              <a:ahLst/>
              <a:cxnLst/>
              <a:rect l="l" t="t" r="r" b="b"/>
              <a:pathLst>
                <a:path w="1343660" h="294004">
                  <a:moveTo>
                    <a:pt x="1255649" y="0"/>
                  </a:moveTo>
                  <a:lnTo>
                    <a:pt x="78193" y="0"/>
                  </a:lnTo>
                  <a:lnTo>
                    <a:pt x="47759" y="9614"/>
                  </a:lnTo>
                  <a:lnTo>
                    <a:pt x="22904" y="35831"/>
                  </a:lnTo>
                  <a:lnTo>
                    <a:pt x="6145" y="74714"/>
                  </a:lnTo>
                  <a:lnTo>
                    <a:pt x="0" y="122326"/>
                  </a:lnTo>
                  <a:lnTo>
                    <a:pt x="0" y="171602"/>
                  </a:lnTo>
                  <a:lnTo>
                    <a:pt x="16176" y="219221"/>
                  </a:lnTo>
                  <a:lnTo>
                    <a:pt x="55005" y="258108"/>
                  </a:lnTo>
                  <a:lnTo>
                    <a:pt x="101932" y="284327"/>
                  </a:lnTo>
                  <a:lnTo>
                    <a:pt x="142405" y="293941"/>
                  </a:lnTo>
                  <a:lnTo>
                    <a:pt x="1319847" y="293941"/>
                  </a:lnTo>
                  <a:lnTo>
                    <a:pt x="1340256" y="284327"/>
                  </a:lnTo>
                  <a:lnTo>
                    <a:pt x="1343042" y="258108"/>
                  </a:lnTo>
                  <a:lnTo>
                    <a:pt x="1337730" y="219221"/>
                  </a:lnTo>
                  <a:lnTo>
                    <a:pt x="1333842" y="171602"/>
                  </a:lnTo>
                  <a:lnTo>
                    <a:pt x="1333842" y="122326"/>
                  </a:lnTo>
                  <a:lnTo>
                    <a:pt x="1327697" y="74714"/>
                  </a:lnTo>
                  <a:lnTo>
                    <a:pt x="1310938" y="35831"/>
                  </a:lnTo>
                  <a:lnTo>
                    <a:pt x="1286083" y="9614"/>
                  </a:lnTo>
                  <a:lnTo>
                    <a:pt x="12556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357648" y="6329513"/>
            <a:ext cx="1038860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65" dirty="0">
                <a:solidFill>
                  <a:srgbClr val="18506B"/>
                </a:solidFill>
                <a:latin typeface="Arial Black"/>
                <a:cs typeface="Arial Black"/>
              </a:rPr>
              <a:t>VERGİ</a:t>
            </a:r>
            <a:r>
              <a:rPr sz="1100" spc="-5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00" spc="-80" dirty="0">
                <a:solidFill>
                  <a:srgbClr val="18506B"/>
                </a:solidFill>
                <a:latin typeface="Arial Black"/>
                <a:cs typeface="Arial Black"/>
              </a:rPr>
              <a:t>TUTARI</a:t>
            </a:r>
            <a:endParaRPr sz="1100">
              <a:latin typeface="Arial Black"/>
              <a:cs typeface="Arial Black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837825" y="6136195"/>
            <a:ext cx="1381125" cy="680085"/>
            <a:chOff x="3837825" y="6136195"/>
            <a:chExt cx="1381125" cy="680085"/>
          </a:xfrm>
        </p:grpSpPr>
        <p:pic>
          <p:nvPicPr>
            <p:cNvPr id="38" name="object 3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37825" y="6136195"/>
              <a:ext cx="1380742" cy="67970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3956996" y="6292536"/>
              <a:ext cx="998855" cy="294005"/>
            </a:xfrm>
            <a:custGeom>
              <a:avLst/>
              <a:gdLst/>
              <a:ahLst/>
              <a:cxnLst/>
              <a:rect l="l" t="t" r="r" b="b"/>
              <a:pathLst>
                <a:path w="998854" h="294004">
                  <a:moveTo>
                    <a:pt x="933577" y="0"/>
                  </a:moveTo>
                  <a:lnTo>
                    <a:pt x="58140" y="0"/>
                  </a:lnTo>
                  <a:lnTo>
                    <a:pt x="35511" y="9614"/>
                  </a:lnTo>
                  <a:lnTo>
                    <a:pt x="17030" y="35831"/>
                  </a:lnTo>
                  <a:lnTo>
                    <a:pt x="4569" y="74714"/>
                  </a:lnTo>
                  <a:lnTo>
                    <a:pt x="0" y="122326"/>
                  </a:lnTo>
                  <a:lnTo>
                    <a:pt x="0" y="171602"/>
                  </a:lnTo>
                  <a:lnTo>
                    <a:pt x="12027" y="219221"/>
                  </a:lnTo>
                  <a:lnTo>
                    <a:pt x="40895" y="258108"/>
                  </a:lnTo>
                  <a:lnTo>
                    <a:pt x="75786" y="284327"/>
                  </a:lnTo>
                  <a:lnTo>
                    <a:pt x="105879" y="293941"/>
                  </a:lnTo>
                  <a:lnTo>
                    <a:pt x="981316" y="293941"/>
                  </a:lnTo>
                  <a:lnTo>
                    <a:pt x="996488" y="284327"/>
                  </a:lnTo>
                  <a:lnTo>
                    <a:pt x="998562" y="258108"/>
                  </a:lnTo>
                  <a:lnTo>
                    <a:pt x="994617" y="219221"/>
                  </a:lnTo>
                  <a:lnTo>
                    <a:pt x="991730" y="171602"/>
                  </a:lnTo>
                  <a:lnTo>
                    <a:pt x="991730" y="122326"/>
                  </a:lnTo>
                  <a:lnTo>
                    <a:pt x="987160" y="74714"/>
                  </a:lnTo>
                  <a:lnTo>
                    <a:pt x="974698" y="35831"/>
                  </a:lnTo>
                  <a:lnTo>
                    <a:pt x="956213" y="9614"/>
                  </a:lnTo>
                  <a:lnTo>
                    <a:pt x="9335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4062648" y="6327368"/>
            <a:ext cx="788670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40" dirty="0">
                <a:solidFill>
                  <a:srgbClr val="18506B"/>
                </a:solidFill>
                <a:latin typeface="Arial Black"/>
                <a:cs typeface="Arial Black"/>
              </a:rPr>
              <a:t>AMORT</a:t>
            </a:r>
            <a:r>
              <a:rPr sz="1100" spc="-5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18506B"/>
                </a:solidFill>
                <a:latin typeface="Arial Black"/>
                <a:cs typeface="Arial Black"/>
              </a:rPr>
              <a:t>(+)</a:t>
            </a:r>
            <a:endParaRPr sz="1100">
              <a:latin typeface="Arial Black"/>
              <a:cs typeface="Arial Black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145417" y="6124003"/>
            <a:ext cx="3590925" cy="704215"/>
            <a:chOff x="5145417" y="6124003"/>
            <a:chExt cx="3590925" cy="704215"/>
          </a:xfrm>
        </p:grpSpPr>
        <p:pic>
          <p:nvPicPr>
            <p:cNvPr id="42" name="object 4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45417" y="6124003"/>
              <a:ext cx="1847086" cy="704086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5265122" y="6279327"/>
              <a:ext cx="1464310" cy="320675"/>
            </a:xfrm>
            <a:custGeom>
              <a:avLst/>
              <a:gdLst/>
              <a:ahLst/>
              <a:cxnLst/>
              <a:rect l="l" t="t" r="r" b="b"/>
              <a:pathLst>
                <a:path w="1464309" h="320675">
                  <a:moveTo>
                    <a:pt x="1368475" y="0"/>
                  </a:moveTo>
                  <a:lnTo>
                    <a:pt x="85229" y="0"/>
                  </a:lnTo>
                  <a:lnTo>
                    <a:pt x="52056" y="10477"/>
                  </a:lnTo>
                  <a:lnTo>
                    <a:pt x="24965" y="39049"/>
                  </a:lnTo>
                  <a:lnTo>
                    <a:pt x="6698" y="81428"/>
                  </a:lnTo>
                  <a:lnTo>
                    <a:pt x="0" y="133324"/>
                  </a:lnTo>
                  <a:lnTo>
                    <a:pt x="0" y="187032"/>
                  </a:lnTo>
                  <a:lnTo>
                    <a:pt x="11621" y="229174"/>
                  </a:lnTo>
                  <a:lnTo>
                    <a:pt x="41074" y="265773"/>
                  </a:lnTo>
                  <a:lnTo>
                    <a:pt x="80235" y="294634"/>
                  </a:lnTo>
                  <a:lnTo>
                    <a:pt x="120986" y="313560"/>
                  </a:lnTo>
                  <a:lnTo>
                    <a:pt x="155206" y="320357"/>
                  </a:lnTo>
                  <a:lnTo>
                    <a:pt x="1438452" y="320357"/>
                  </a:lnTo>
                  <a:lnTo>
                    <a:pt x="1460692" y="309880"/>
                  </a:lnTo>
                  <a:lnTo>
                    <a:pt x="1463728" y="281308"/>
                  </a:lnTo>
                  <a:lnTo>
                    <a:pt x="1457940" y="238929"/>
                  </a:lnTo>
                  <a:lnTo>
                    <a:pt x="1453705" y="187032"/>
                  </a:lnTo>
                  <a:lnTo>
                    <a:pt x="1453705" y="133324"/>
                  </a:lnTo>
                  <a:lnTo>
                    <a:pt x="1447008" y="81428"/>
                  </a:lnTo>
                  <a:lnTo>
                    <a:pt x="1428745" y="39049"/>
                  </a:lnTo>
                  <a:lnTo>
                    <a:pt x="1401654" y="10477"/>
                  </a:lnTo>
                  <a:lnTo>
                    <a:pt x="13684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742569" y="6124003"/>
              <a:ext cx="1993389" cy="704086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6864051" y="6279327"/>
              <a:ext cx="1607185" cy="320675"/>
            </a:xfrm>
            <a:custGeom>
              <a:avLst/>
              <a:gdLst/>
              <a:ahLst/>
              <a:cxnLst/>
              <a:rect l="l" t="t" r="r" b="b"/>
              <a:pathLst>
                <a:path w="1607184" h="320675">
                  <a:moveTo>
                    <a:pt x="1502054" y="0"/>
                  </a:moveTo>
                  <a:lnTo>
                    <a:pt x="93548" y="0"/>
                  </a:lnTo>
                  <a:lnTo>
                    <a:pt x="57135" y="10477"/>
                  </a:lnTo>
                  <a:lnTo>
                    <a:pt x="27400" y="39049"/>
                  </a:lnTo>
                  <a:lnTo>
                    <a:pt x="7351" y="81428"/>
                  </a:lnTo>
                  <a:lnTo>
                    <a:pt x="0" y="133324"/>
                  </a:lnTo>
                  <a:lnTo>
                    <a:pt x="0" y="187032"/>
                  </a:lnTo>
                  <a:lnTo>
                    <a:pt x="12756" y="229174"/>
                  </a:lnTo>
                  <a:lnTo>
                    <a:pt x="45082" y="265773"/>
                  </a:lnTo>
                  <a:lnTo>
                    <a:pt x="88064" y="294634"/>
                  </a:lnTo>
                  <a:lnTo>
                    <a:pt x="132790" y="313560"/>
                  </a:lnTo>
                  <a:lnTo>
                    <a:pt x="170345" y="320357"/>
                  </a:lnTo>
                  <a:lnTo>
                    <a:pt x="1578851" y="320357"/>
                  </a:lnTo>
                  <a:lnTo>
                    <a:pt x="1603264" y="309880"/>
                  </a:lnTo>
                  <a:lnTo>
                    <a:pt x="1606600" y="281308"/>
                  </a:lnTo>
                  <a:lnTo>
                    <a:pt x="1600250" y="238929"/>
                  </a:lnTo>
                  <a:lnTo>
                    <a:pt x="1595602" y="187032"/>
                  </a:lnTo>
                  <a:lnTo>
                    <a:pt x="1595602" y="133324"/>
                  </a:lnTo>
                  <a:lnTo>
                    <a:pt x="1588250" y="81428"/>
                  </a:lnTo>
                  <a:lnTo>
                    <a:pt x="1568202" y="39049"/>
                  </a:lnTo>
                  <a:lnTo>
                    <a:pt x="1538466" y="10477"/>
                  </a:lnTo>
                  <a:lnTo>
                    <a:pt x="15020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5299843" y="6356992"/>
            <a:ext cx="1395095" cy="1441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50" spc="-35" dirty="0">
                <a:solidFill>
                  <a:srgbClr val="18506B"/>
                </a:solidFill>
                <a:latin typeface="Arial Black"/>
                <a:cs typeface="Arial Black"/>
              </a:rPr>
              <a:t>SERMAYE</a:t>
            </a:r>
            <a:r>
              <a:rPr sz="750" spc="-3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750" spc="-10" dirty="0">
                <a:solidFill>
                  <a:srgbClr val="18506B"/>
                </a:solidFill>
                <a:latin typeface="Arial Black"/>
                <a:cs typeface="Arial Black"/>
              </a:rPr>
              <a:t>HARC</a:t>
            </a:r>
            <a:r>
              <a:rPr sz="750" spc="-3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750" spc="-25" dirty="0">
                <a:solidFill>
                  <a:srgbClr val="18506B"/>
                </a:solidFill>
                <a:latin typeface="Arial Black"/>
                <a:cs typeface="Arial Black"/>
              </a:rPr>
              <a:t>(CapEx)</a:t>
            </a:r>
            <a:r>
              <a:rPr sz="750" spc="-3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750" dirty="0">
                <a:solidFill>
                  <a:srgbClr val="18506B"/>
                </a:solidFill>
                <a:latin typeface="Arial Black"/>
                <a:cs typeface="Arial Black"/>
              </a:rPr>
              <a:t>(-</a:t>
            </a:r>
            <a:r>
              <a:rPr sz="750" spc="-50" dirty="0">
                <a:solidFill>
                  <a:srgbClr val="18506B"/>
                </a:solidFill>
                <a:latin typeface="Arial Black"/>
                <a:cs typeface="Arial Black"/>
              </a:rPr>
              <a:t>)</a:t>
            </a:r>
            <a:endParaRPr sz="750">
              <a:latin typeface="Arial Black"/>
              <a:cs typeface="Arial Black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895293" y="6376368"/>
            <a:ext cx="1468120" cy="1143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50" spc="-20" dirty="0">
                <a:solidFill>
                  <a:srgbClr val="18506B"/>
                </a:solidFill>
                <a:latin typeface="Arial Black"/>
                <a:cs typeface="Arial Black"/>
              </a:rPr>
              <a:t>NET</a:t>
            </a:r>
            <a:r>
              <a:rPr sz="55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550" spc="-25" dirty="0">
                <a:solidFill>
                  <a:srgbClr val="18506B"/>
                </a:solidFill>
                <a:latin typeface="Arial Black"/>
                <a:cs typeface="Arial Black"/>
              </a:rPr>
              <a:t>İŞLETME</a:t>
            </a:r>
            <a:r>
              <a:rPr sz="55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550" spc="-20" dirty="0">
                <a:solidFill>
                  <a:srgbClr val="18506B"/>
                </a:solidFill>
                <a:latin typeface="Arial Black"/>
                <a:cs typeface="Arial Black"/>
              </a:rPr>
              <a:t>SERMAYESİ</a:t>
            </a:r>
            <a:r>
              <a:rPr sz="55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550" spc="-10" dirty="0">
                <a:solidFill>
                  <a:srgbClr val="18506B"/>
                </a:solidFill>
                <a:latin typeface="Arial Black"/>
                <a:cs typeface="Arial Black"/>
              </a:rPr>
              <a:t>DEĞİŞİMİ</a:t>
            </a:r>
            <a:r>
              <a:rPr sz="550" dirty="0">
                <a:solidFill>
                  <a:srgbClr val="18506B"/>
                </a:solidFill>
                <a:latin typeface="Arial Black"/>
                <a:cs typeface="Arial Black"/>
              </a:rPr>
              <a:t> (-</a:t>
            </a:r>
            <a:r>
              <a:rPr sz="550" spc="-50" dirty="0">
                <a:solidFill>
                  <a:srgbClr val="18506B"/>
                </a:solidFill>
                <a:latin typeface="Arial Black"/>
                <a:cs typeface="Arial Black"/>
              </a:rPr>
              <a:t>)</a:t>
            </a:r>
            <a:endParaRPr sz="550">
              <a:latin typeface="Arial Black"/>
              <a:cs typeface="Arial Black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8464689" y="6133147"/>
            <a:ext cx="1965960" cy="680085"/>
            <a:chOff x="8464689" y="6133147"/>
            <a:chExt cx="1965960" cy="680085"/>
          </a:xfrm>
        </p:grpSpPr>
        <p:pic>
          <p:nvPicPr>
            <p:cNvPr id="49" name="object 4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64689" y="6133147"/>
              <a:ext cx="1965958" cy="679702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8584051" y="6290389"/>
              <a:ext cx="1583055" cy="294005"/>
            </a:xfrm>
            <a:custGeom>
              <a:avLst/>
              <a:gdLst/>
              <a:ahLst/>
              <a:cxnLst/>
              <a:rect l="l" t="t" r="r" b="b"/>
              <a:pathLst>
                <a:path w="1583054" h="294004">
                  <a:moveTo>
                    <a:pt x="1479981" y="0"/>
                  </a:moveTo>
                  <a:lnTo>
                    <a:pt x="92176" y="0"/>
                  </a:lnTo>
                  <a:lnTo>
                    <a:pt x="56294" y="9614"/>
                  </a:lnTo>
                  <a:lnTo>
                    <a:pt x="26995" y="35831"/>
                  </a:lnTo>
                  <a:lnTo>
                    <a:pt x="7242" y="74714"/>
                  </a:lnTo>
                  <a:lnTo>
                    <a:pt x="0" y="122326"/>
                  </a:lnTo>
                  <a:lnTo>
                    <a:pt x="0" y="171602"/>
                  </a:lnTo>
                  <a:lnTo>
                    <a:pt x="12569" y="210270"/>
                  </a:lnTo>
                  <a:lnTo>
                    <a:pt x="44421" y="243853"/>
                  </a:lnTo>
                  <a:lnTo>
                    <a:pt x="86772" y="270336"/>
                  </a:lnTo>
                  <a:lnTo>
                    <a:pt x="130841" y="287704"/>
                  </a:lnTo>
                  <a:lnTo>
                    <a:pt x="167843" y="293941"/>
                  </a:lnTo>
                  <a:lnTo>
                    <a:pt x="1555648" y="293941"/>
                  </a:lnTo>
                  <a:lnTo>
                    <a:pt x="1579700" y="284327"/>
                  </a:lnTo>
                  <a:lnTo>
                    <a:pt x="1582985" y="258108"/>
                  </a:lnTo>
                  <a:lnTo>
                    <a:pt x="1576726" y="219221"/>
                  </a:lnTo>
                  <a:lnTo>
                    <a:pt x="1572145" y="171602"/>
                  </a:lnTo>
                  <a:lnTo>
                    <a:pt x="1572145" y="122326"/>
                  </a:lnTo>
                  <a:lnTo>
                    <a:pt x="1564903" y="74714"/>
                  </a:lnTo>
                  <a:lnTo>
                    <a:pt x="1545151" y="35831"/>
                  </a:lnTo>
                  <a:lnTo>
                    <a:pt x="1515856" y="9614"/>
                  </a:lnTo>
                  <a:lnTo>
                    <a:pt x="14799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8631014" y="6334926"/>
            <a:ext cx="1508125" cy="1847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50" spc="-85" dirty="0">
                <a:solidFill>
                  <a:srgbClr val="18506B"/>
                </a:solidFill>
                <a:latin typeface="Arial Black"/>
                <a:cs typeface="Arial Black"/>
              </a:rPr>
              <a:t>SERBEST</a:t>
            </a:r>
            <a:r>
              <a:rPr sz="1050" spc="-5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050" spc="-85" dirty="0">
                <a:solidFill>
                  <a:srgbClr val="18506B"/>
                </a:solidFill>
                <a:latin typeface="Arial Black"/>
                <a:cs typeface="Arial Black"/>
              </a:rPr>
              <a:t>NAKİT</a:t>
            </a:r>
            <a:r>
              <a:rPr sz="1050" spc="-4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050" spc="-70" dirty="0">
                <a:solidFill>
                  <a:srgbClr val="18506B"/>
                </a:solidFill>
                <a:latin typeface="Arial Black"/>
                <a:cs typeface="Arial Black"/>
              </a:rPr>
              <a:t>AKIŞI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25027" y="1553207"/>
            <a:ext cx="67627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dirty="0">
                <a:latin typeface="Lucida Sans Unicode"/>
                <a:cs typeface="Lucida Sans Unicode"/>
              </a:rPr>
              <a:t>mn</a:t>
            </a:r>
            <a:r>
              <a:rPr sz="1350" spc="50" dirty="0">
                <a:latin typeface="Lucida Sans Unicode"/>
                <a:cs typeface="Lucida Sans Unicode"/>
              </a:rPr>
              <a:t> </a:t>
            </a:r>
            <a:r>
              <a:rPr sz="1350" spc="-20" dirty="0">
                <a:latin typeface="Lucida Sans Unicode"/>
                <a:cs typeface="Lucida Sans Unicode"/>
              </a:rPr>
              <a:t>(TL)</a:t>
            </a:r>
            <a:endParaRPr sz="13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421" y="7018822"/>
            <a:ext cx="3019425" cy="372745"/>
          </a:xfrm>
          <a:custGeom>
            <a:avLst/>
            <a:gdLst/>
            <a:ahLst/>
            <a:cxnLst/>
            <a:rect l="l" t="t" r="r" b="b"/>
            <a:pathLst>
              <a:path w="3019425" h="372745">
                <a:moveTo>
                  <a:pt x="2603766" y="0"/>
                </a:moveTo>
                <a:lnTo>
                  <a:pt x="0" y="0"/>
                </a:lnTo>
                <a:lnTo>
                  <a:pt x="0" y="372694"/>
                </a:lnTo>
                <a:lnTo>
                  <a:pt x="1469288" y="372694"/>
                </a:lnTo>
                <a:lnTo>
                  <a:pt x="1469288" y="347294"/>
                </a:lnTo>
                <a:lnTo>
                  <a:pt x="3019259" y="347294"/>
                </a:lnTo>
                <a:lnTo>
                  <a:pt x="2634195" y="11379"/>
                </a:lnTo>
                <a:lnTo>
                  <a:pt x="2627457" y="6515"/>
                </a:lnTo>
                <a:lnTo>
                  <a:pt x="2620024" y="2946"/>
                </a:lnTo>
                <a:lnTo>
                  <a:pt x="2612069" y="749"/>
                </a:lnTo>
                <a:lnTo>
                  <a:pt x="2603766" y="0"/>
                </a:lnTo>
                <a:close/>
              </a:path>
            </a:pathLst>
          </a:custGeom>
          <a:solidFill>
            <a:srgbClr val="FCD1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68987" y="7109104"/>
            <a:ext cx="4923155" cy="257175"/>
          </a:xfrm>
          <a:custGeom>
            <a:avLst/>
            <a:gdLst/>
            <a:ahLst/>
            <a:cxnLst/>
            <a:rect l="l" t="t" r="r" b="b"/>
            <a:pathLst>
              <a:path w="4923155" h="257175">
                <a:moveTo>
                  <a:pt x="4923015" y="0"/>
                </a:moveTo>
                <a:lnTo>
                  <a:pt x="0" y="0"/>
                </a:lnTo>
                <a:lnTo>
                  <a:pt x="0" y="256997"/>
                </a:lnTo>
                <a:lnTo>
                  <a:pt x="4923015" y="256997"/>
                </a:lnTo>
                <a:lnTo>
                  <a:pt x="4923015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467844" y="7108893"/>
            <a:ext cx="3433445" cy="283210"/>
            <a:chOff x="1467844" y="7108893"/>
            <a:chExt cx="3433445" cy="283210"/>
          </a:xfrm>
        </p:grpSpPr>
        <p:sp>
          <p:nvSpPr>
            <p:cNvPr id="5" name="object 5"/>
            <p:cNvSpPr/>
            <p:nvPr/>
          </p:nvSpPr>
          <p:spPr>
            <a:xfrm>
              <a:off x="3565944" y="7108900"/>
              <a:ext cx="1335405" cy="257810"/>
            </a:xfrm>
            <a:custGeom>
              <a:avLst/>
              <a:gdLst/>
              <a:ahLst/>
              <a:cxnLst/>
              <a:rect l="l" t="t" r="r" b="b"/>
              <a:pathLst>
                <a:path w="1335404" h="257809">
                  <a:moveTo>
                    <a:pt x="340702" y="257187"/>
                  </a:moveTo>
                  <a:lnTo>
                    <a:pt x="86944" y="241"/>
                  </a:lnTo>
                  <a:lnTo>
                    <a:pt x="0" y="241"/>
                  </a:lnTo>
                  <a:lnTo>
                    <a:pt x="254215" y="257187"/>
                  </a:lnTo>
                  <a:lnTo>
                    <a:pt x="340702" y="257187"/>
                  </a:lnTo>
                  <a:close/>
                </a:path>
                <a:path w="1335404" h="257809">
                  <a:moveTo>
                    <a:pt x="1335316" y="0"/>
                  </a:moveTo>
                  <a:lnTo>
                    <a:pt x="151053" y="0"/>
                  </a:lnTo>
                  <a:lnTo>
                    <a:pt x="392328" y="257213"/>
                  </a:lnTo>
                  <a:lnTo>
                    <a:pt x="1335316" y="257213"/>
                  </a:lnTo>
                  <a:lnTo>
                    <a:pt x="1335316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24450" y="7109133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44" y="0"/>
                  </a:moveTo>
                  <a:lnTo>
                    <a:pt x="0" y="0"/>
                  </a:lnTo>
                  <a:lnTo>
                    <a:pt x="254215" y="256946"/>
                  </a:lnTo>
                  <a:lnTo>
                    <a:pt x="340702" y="256946"/>
                  </a:lnTo>
                  <a:lnTo>
                    <a:pt x="8694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67840" y="7108900"/>
              <a:ext cx="2164715" cy="283210"/>
            </a:xfrm>
            <a:custGeom>
              <a:avLst/>
              <a:gdLst/>
              <a:ahLst/>
              <a:cxnLst/>
              <a:rect l="l" t="t" r="r" b="b"/>
              <a:pathLst>
                <a:path w="2164715" h="283209">
                  <a:moveTo>
                    <a:pt x="2058974" y="282600"/>
                  </a:moveTo>
                  <a:lnTo>
                    <a:pt x="1782419" y="0"/>
                  </a:lnTo>
                  <a:lnTo>
                    <a:pt x="1042593" y="0"/>
                  </a:lnTo>
                  <a:lnTo>
                    <a:pt x="857275" y="168757"/>
                  </a:lnTo>
                  <a:lnTo>
                    <a:pt x="849337" y="175374"/>
                  </a:lnTo>
                  <a:lnTo>
                    <a:pt x="840333" y="180251"/>
                  </a:lnTo>
                  <a:lnTo>
                    <a:pt x="830541" y="183261"/>
                  </a:lnTo>
                  <a:lnTo>
                    <a:pt x="820254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8974" y="282600"/>
                  </a:lnTo>
                  <a:close/>
                </a:path>
                <a:path w="2164715" h="283209">
                  <a:moveTo>
                    <a:pt x="2164257" y="257187"/>
                  </a:moveTo>
                  <a:lnTo>
                    <a:pt x="1910511" y="241"/>
                  </a:lnTo>
                  <a:lnTo>
                    <a:pt x="1823554" y="241"/>
                  </a:lnTo>
                  <a:lnTo>
                    <a:pt x="2077770" y="257187"/>
                  </a:lnTo>
                  <a:lnTo>
                    <a:pt x="2164257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3065" y="7014937"/>
            <a:ext cx="740577" cy="448927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0" y="7205168"/>
            <a:ext cx="1468120" cy="186690"/>
          </a:xfrm>
          <a:custGeom>
            <a:avLst/>
            <a:gdLst/>
            <a:ahLst/>
            <a:cxnLst/>
            <a:rect l="l" t="t" r="r" b="b"/>
            <a:pathLst>
              <a:path w="1468120" h="186690">
                <a:moveTo>
                  <a:pt x="1323620" y="0"/>
                </a:moveTo>
                <a:lnTo>
                  <a:pt x="0" y="0"/>
                </a:lnTo>
                <a:lnTo>
                  <a:pt x="0" y="186347"/>
                </a:lnTo>
                <a:lnTo>
                  <a:pt x="1467841" y="186347"/>
                </a:lnTo>
                <a:lnTo>
                  <a:pt x="1467841" y="88011"/>
                </a:lnTo>
                <a:lnTo>
                  <a:pt x="1323620" y="0"/>
                </a:lnTo>
                <a:close/>
              </a:path>
            </a:pathLst>
          </a:custGeom>
          <a:solidFill>
            <a:srgbClr val="DB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0603" y="775858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7024" y="206909"/>
            <a:ext cx="2215059" cy="384671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88999" y="1627797"/>
            <a:ext cx="96659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10" dirty="0">
                <a:solidFill>
                  <a:srgbClr val="585858"/>
                </a:solidFill>
                <a:latin typeface="Arial Black"/>
                <a:cs typeface="Arial Black"/>
              </a:rPr>
              <a:t>2026</a:t>
            </a:r>
            <a:r>
              <a:rPr sz="1800" spc="-9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yılı </a:t>
            </a:r>
            <a:r>
              <a:rPr sz="1800" spc="-55" dirty="0">
                <a:solidFill>
                  <a:srgbClr val="585858"/>
                </a:solidFill>
                <a:latin typeface="Arial Black"/>
                <a:cs typeface="Arial Black"/>
              </a:rPr>
              <a:t>geri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60" dirty="0">
                <a:solidFill>
                  <a:srgbClr val="585858"/>
                </a:solidFill>
                <a:latin typeface="Arial Black"/>
                <a:cs typeface="Arial Black"/>
              </a:rPr>
              <a:t>kalanında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90" dirty="0">
                <a:solidFill>
                  <a:srgbClr val="585858"/>
                </a:solidFill>
                <a:latin typeface="Arial Black"/>
                <a:cs typeface="Arial Black"/>
              </a:rPr>
              <a:t>şirket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40" dirty="0">
                <a:solidFill>
                  <a:srgbClr val="585858"/>
                </a:solidFill>
                <a:latin typeface="Arial Black"/>
                <a:cs typeface="Arial Black"/>
              </a:rPr>
              <a:t>yönetimi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120" dirty="0">
                <a:solidFill>
                  <a:srgbClr val="585858"/>
                </a:solidFill>
                <a:latin typeface="Arial Black"/>
                <a:cs typeface="Arial Black"/>
              </a:rPr>
              <a:t>Satış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40" dirty="0">
                <a:solidFill>
                  <a:srgbClr val="585858"/>
                </a:solidFill>
                <a:latin typeface="Arial Black"/>
                <a:cs typeface="Arial Black"/>
              </a:rPr>
              <a:t>büyümesini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45" dirty="0">
                <a:solidFill>
                  <a:srgbClr val="585858"/>
                </a:solidFill>
                <a:latin typeface="Arial Black"/>
                <a:cs typeface="Arial Black"/>
              </a:rPr>
              <a:t>sürdürmek,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585858"/>
                </a:solidFill>
                <a:latin typeface="Arial Black"/>
                <a:cs typeface="Arial Black"/>
              </a:rPr>
              <a:t>Karlılığı </a:t>
            </a:r>
            <a:r>
              <a:rPr sz="1800" spc="-50" dirty="0">
                <a:solidFill>
                  <a:srgbClr val="585858"/>
                </a:solidFill>
                <a:latin typeface="Arial Black"/>
                <a:cs typeface="Arial Black"/>
              </a:rPr>
              <a:t>korumak,</a:t>
            </a:r>
            <a:r>
              <a:rPr sz="1800" spc="-9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75" dirty="0">
                <a:solidFill>
                  <a:srgbClr val="585858"/>
                </a:solidFill>
                <a:latin typeface="Arial Black"/>
                <a:cs typeface="Arial Black"/>
              </a:rPr>
              <a:t>Finansal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60" dirty="0">
                <a:solidFill>
                  <a:srgbClr val="585858"/>
                </a:solidFill>
                <a:latin typeface="Arial Black"/>
                <a:cs typeface="Arial Black"/>
              </a:rPr>
              <a:t>disiplini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40" dirty="0">
                <a:solidFill>
                  <a:srgbClr val="585858"/>
                </a:solidFill>
                <a:latin typeface="Arial Black"/>
                <a:cs typeface="Arial Black"/>
              </a:rPr>
              <a:t>devam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60" dirty="0">
                <a:solidFill>
                  <a:srgbClr val="585858"/>
                </a:solidFill>
                <a:latin typeface="Arial Black"/>
                <a:cs typeface="Arial Black"/>
              </a:rPr>
              <a:t>ettirmek,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70" dirty="0">
                <a:solidFill>
                  <a:srgbClr val="585858"/>
                </a:solidFill>
                <a:latin typeface="Arial Black"/>
                <a:cs typeface="Arial Black"/>
              </a:rPr>
              <a:t>Operasyonel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60" dirty="0">
                <a:solidFill>
                  <a:srgbClr val="585858"/>
                </a:solidFill>
                <a:latin typeface="Arial Black"/>
                <a:cs typeface="Arial Black"/>
              </a:rPr>
              <a:t>verimliliği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65" dirty="0">
                <a:solidFill>
                  <a:srgbClr val="585858"/>
                </a:solidFill>
                <a:latin typeface="Arial Black"/>
                <a:cs typeface="Arial Black"/>
              </a:rPr>
              <a:t>artırmak,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20" dirty="0">
                <a:solidFill>
                  <a:srgbClr val="585858"/>
                </a:solidFill>
                <a:latin typeface="Arial Black"/>
                <a:cs typeface="Arial Black"/>
              </a:rPr>
              <a:t>Yeni </a:t>
            </a:r>
            <a:r>
              <a:rPr sz="1800" spc="-45" dirty="0">
                <a:solidFill>
                  <a:srgbClr val="585858"/>
                </a:solidFill>
                <a:latin typeface="Arial Black"/>
                <a:cs typeface="Arial Black"/>
              </a:rPr>
              <a:t>mağaza</a:t>
            </a:r>
            <a:r>
              <a:rPr sz="1800" spc="-90" dirty="0">
                <a:solidFill>
                  <a:srgbClr val="585858"/>
                </a:solidFill>
                <a:latin typeface="Arial Black"/>
                <a:cs typeface="Arial Black"/>
              </a:rPr>
              <a:t> ve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585858"/>
                </a:solidFill>
                <a:latin typeface="Arial Black"/>
                <a:cs typeface="Arial Black"/>
              </a:rPr>
              <a:t>büyüme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65" dirty="0">
                <a:solidFill>
                  <a:srgbClr val="585858"/>
                </a:solidFill>
                <a:latin typeface="Arial Black"/>
                <a:cs typeface="Arial Black"/>
              </a:rPr>
              <a:t>fırsatlarını</a:t>
            </a:r>
            <a:r>
              <a:rPr sz="1800" spc="-9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40" dirty="0">
                <a:solidFill>
                  <a:srgbClr val="585858"/>
                </a:solidFill>
                <a:latin typeface="Arial Black"/>
                <a:cs typeface="Arial Black"/>
              </a:rPr>
              <a:t>değerlendirmek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585858"/>
                </a:solidFill>
                <a:latin typeface="Arial Black"/>
                <a:cs typeface="Arial Black"/>
              </a:rPr>
              <a:t>amacındadır.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07161" y="6746033"/>
            <a:ext cx="46158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60" dirty="0">
                <a:solidFill>
                  <a:srgbClr val="E02125"/>
                </a:solidFill>
                <a:latin typeface="Arial Black"/>
                <a:cs typeface="Arial Black"/>
              </a:rPr>
              <a:t>NOT: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65" dirty="0">
                <a:solidFill>
                  <a:srgbClr val="E02125"/>
                </a:solidFill>
                <a:latin typeface="Arial Black"/>
                <a:cs typeface="Arial Black"/>
              </a:rPr>
              <a:t>2025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45" dirty="0">
                <a:solidFill>
                  <a:srgbClr val="E02125"/>
                </a:solidFill>
                <a:latin typeface="Arial Black"/>
                <a:cs typeface="Arial Black"/>
              </a:rPr>
              <a:t>reel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45" dirty="0">
                <a:solidFill>
                  <a:srgbClr val="E02125"/>
                </a:solidFill>
                <a:latin typeface="Arial Black"/>
                <a:cs typeface="Arial Black"/>
              </a:rPr>
              <a:t>ciro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20" dirty="0">
                <a:solidFill>
                  <a:srgbClr val="E02125"/>
                </a:solidFill>
                <a:latin typeface="Arial Black"/>
                <a:cs typeface="Arial Black"/>
              </a:rPr>
              <a:t>büyümesinde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60" dirty="0">
                <a:solidFill>
                  <a:srgbClr val="E02125"/>
                </a:solidFill>
                <a:latin typeface="Arial Black"/>
                <a:cs typeface="Arial Black"/>
              </a:rPr>
              <a:t>%30’a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35" dirty="0">
                <a:solidFill>
                  <a:srgbClr val="E02125"/>
                </a:solidFill>
                <a:latin typeface="Arial Black"/>
                <a:cs typeface="Arial Black"/>
              </a:rPr>
              <a:t>yakın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30" dirty="0">
                <a:solidFill>
                  <a:srgbClr val="E02125"/>
                </a:solidFill>
                <a:latin typeface="Arial Black"/>
                <a:cs typeface="Arial Black"/>
              </a:rPr>
              <a:t>şube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45" dirty="0">
                <a:solidFill>
                  <a:srgbClr val="E02125"/>
                </a:solidFill>
                <a:latin typeface="Arial Black"/>
                <a:cs typeface="Arial Black"/>
              </a:rPr>
              <a:t>ciro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50" dirty="0">
                <a:solidFill>
                  <a:srgbClr val="E02125"/>
                </a:solidFill>
                <a:latin typeface="Arial Black"/>
                <a:cs typeface="Arial Black"/>
              </a:rPr>
              <a:t>katkısı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10" dirty="0">
                <a:solidFill>
                  <a:srgbClr val="E02125"/>
                </a:solidFill>
                <a:latin typeface="Arial Black"/>
                <a:cs typeface="Arial Black"/>
              </a:rPr>
              <a:t>bulunmaktadır.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6951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105"/>
              </a:spcBef>
            </a:pPr>
            <a:r>
              <a:rPr spc="-60" dirty="0">
                <a:solidFill>
                  <a:srgbClr val="585858"/>
                </a:solidFill>
              </a:rPr>
              <a:t>3.</a:t>
            </a:r>
            <a:r>
              <a:rPr spc="-105" dirty="0">
                <a:solidFill>
                  <a:srgbClr val="585858"/>
                </a:solidFill>
              </a:rPr>
              <a:t> </a:t>
            </a:r>
            <a:r>
              <a:rPr spc="-50" dirty="0">
                <a:solidFill>
                  <a:srgbClr val="585858"/>
                </a:solidFill>
              </a:rPr>
              <a:t>2026</a:t>
            </a:r>
            <a:r>
              <a:rPr spc="-105" dirty="0">
                <a:solidFill>
                  <a:srgbClr val="585858"/>
                </a:solidFill>
              </a:rPr>
              <a:t> </a:t>
            </a:r>
            <a:r>
              <a:rPr spc="-10" dirty="0">
                <a:solidFill>
                  <a:srgbClr val="585858"/>
                </a:solidFill>
              </a:rPr>
              <a:t>Hedefleri</a:t>
            </a:r>
          </a:p>
        </p:txBody>
      </p:sp>
      <p:sp>
        <p:nvSpPr>
          <p:cNvPr id="15" name="object 15"/>
          <p:cNvSpPr/>
          <p:nvPr/>
        </p:nvSpPr>
        <p:spPr>
          <a:xfrm>
            <a:off x="1" y="1014602"/>
            <a:ext cx="223520" cy="314960"/>
          </a:xfrm>
          <a:custGeom>
            <a:avLst/>
            <a:gdLst/>
            <a:ahLst/>
            <a:cxnLst/>
            <a:rect l="l" t="t" r="r" b="b"/>
            <a:pathLst>
              <a:path w="223520" h="314959">
                <a:moveTo>
                  <a:pt x="0" y="0"/>
                </a:moveTo>
                <a:lnTo>
                  <a:pt x="0" y="314756"/>
                </a:lnTo>
                <a:lnTo>
                  <a:pt x="198297" y="200266"/>
                </a:lnTo>
                <a:lnTo>
                  <a:pt x="216871" y="181502"/>
                </a:lnTo>
                <a:lnTo>
                  <a:pt x="223062" y="157378"/>
                </a:lnTo>
                <a:lnTo>
                  <a:pt x="216871" y="133254"/>
                </a:lnTo>
                <a:lnTo>
                  <a:pt x="198297" y="114490"/>
                </a:lnTo>
                <a:lnTo>
                  <a:pt x="0" y="0"/>
                </a:lnTo>
                <a:close/>
              </a:path>
            </a:pathLst>
          </a:custGeom>
          <a:solidFill>
            <a:srgbClr val="DC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4929036" y="3484858"/>
            <a:ext cx="343535" cy="454025"/>
            <a:chOff x="4929036" y="3484858"/>
            <a:chExt cx="343535" cy="454025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29036" y="3793641"/>
              <a:ext cx="86664" cy="14499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57371" y="3716971"/>
              <a:ext cx="86664" cy="22166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945215" y="3517188"/>
              <a:ext cx="327660" cy="421640"/>
            </a:xfrm>
            <a:custGeom>
              <a:avLst/>
              <a:gdLst/>
              <a:ahLst/>
              <a:cxnLst/>
              <a:rect l="l" t="t" r="r" b="b"/>
              <a:pathLst>
                <a:path w="327660" h="421639">
                  <a:moveTo>
                    <a:pt x="265366" y="7734"/>
                  </a:moveTo>
                  <a:lnTo>
                    <a:pt x="262826" y="2501"/>
                  </a:lnTo>
                  <a:lnTo>
                    <a:pt x="257657" y="0"/>
                  </a:lnTo>
                  <a:lnTo>
                    <a:pt x="252031" y="2501"/>
                  </a:lnTo>
                  <a:lnTo>
                    <a:pt x="157607" y="106387"/>
                  </a:lnTo>
                  <a:lnTo>
                    <a:pt x="133616" y="80391"/>
                  </a:lnTo>
                  <a:lnTo>
                    <a:pt x="120484" y="66167"/>
                  </a:lnTo>
                  <a:lnTo>
                    <a:pt x="114782" y="66040"/>
                  </a:lnTo>
                  <a:lnTo>
                    <a:pt x="2032" y="194170"/>
                  </a:lnTo>
                  <a:lnTo>
                    <a:pt x="0" y="200228"/>
                  </a:lnTo>
                  <a:lnTo>
                    <a:pt x="2527" y="205397"/>
                  </a:lnTo>
                  <a:lnTo>
                    <a:pt x="2590" y="205536"/>
                  </a:lnTo>
                  <a:lnTo>
                    <a:pt x="7708" y="207962"/>
                  </a:lnTo>
                  <a:lnTo>
                    <a:pt x="13258" y="205397"/>
                  </a:lnTo>
                  <a:lnTo>
                    <a:pt x="117779" y="86614"/>
                  </a:lnTo>
                  <a:lnTo>
                    <a:pt x="154876" y="126809"/>
                  </a:lnTo>
                  <a:lnTo>
                    <a:pt x="160451" y="126809"/>
                  </a:lnTo>
                  <a:lnTo>
                    <a:pt x="173456" y="112509"/>
                  </a:lnTo>
                  <a:lnTo>
                    <a:pt x="263258" y="13728"/>
                  </a:lnTo>
                  <a:lnTo>
                    <a:pt x="265366" y="7734"/>
                  </a:lnTo>
                  <a:close/>
                </a:path>
                <a:path w="327660" h="421639">
                  <a:moveTo>
                    <a:pt x="327152" y="140754"/>
                  </a:moveTo>
                  <a:lnTo>
                    <a:pt x="325628" y="133248"/>
                  </a:lnTo>
                  <a:lnTo>
                    <a:pt x="321500" y="127114"/>
                  </a:lnTo>
                  <a:lnTo>
                    <a:pt x="315366" y="122974"/>
                  </a:lnTo>
                  <a:lnTo>
                    <a:pt x="307848" y="121450"/>
                  </a:lnTo>
                  <a:lnTo>
                    <a:pt x="259791" y="121450"/>
                  </a:lnTo>
                  <a:lnTo>
                    <a:pt x="252272" y="122974"/>
                  </a:lnTo>
                  <a:lnTo>
                    <a:pt x="246138" y="127114"/>
                  </a:lnTo>
                  <a:lnTo>
                    <a:pt x="241998" y="133248"/>
                  </a:lnTo>
                  <a:lnTo>
                    <a:pt x="240487" y="140754"/>
                  </a:lnTo>
                  <a:lnTo>
                    <a:pt x="240487" y="402145"/>
                  </a:lnTo>
                  <a:lnTo>
                    <a:pt x="241998" y="409663"/>
                  </a:lnTo>
                  <a:lnTo>
                    <a:pt x="246138" y="415798"/>
                  </a:lnTo>
                  <a:lnTo>
                    <a:pt x="252272" y="419938"/>
                  </a:lnTo>
                  <a:lnTo>
                    <a:pt x="259791" y="421449"/>
                  </a:lnTo>
                  <a:lnTo>
                    <a:pt x="307848" y="421449"/>
                  </a:lnTo>
                  <a:lnTo>
                    <a:pt x="315366" y="419938"/>
                  </a:lnTo>
                  <a:lnTo>
                    <a:pt x="321500" y="415798"/>
                  </a:lnTo>
                  <a:lnTo>
                    <a:pt x="325628" y="409663"/>
                  </a:lnTo>
                  <a:lnTo>
                    <a:pt x="327152" y="402145"/>
                  </a:lnTo>
                  <a:lnTo>
                    <a:pt x="327152" y="140754"/>
                  </a:lnTo>
                  <a:close/>
                </a:path>
              </a:pathLst>
            </a:custGeom>
            <a:solidFill>
              <a:srgbClr val="216C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74190" y="3484858"/>
              <a:ext cx="68795" cy="70154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4916153" y="4539781"/>
            <a:ext cx="356235" cy="356235"/>
            <a:chOff x="4916153" y="4539781"/>
            <a:chExt cx="356235" cy="356235"/>
          </a:xfrm>
        </p:grpSpPr>
        <p:sp>
          <p:nvSpPr>
            <p:cNvPr id="22" name="object 22"/>
            <p:cNvSpPr/>
            <p:nvPr/>
          </p:nvSpPr>
          <p:spPr>
            <a:xfrm>
              <a:off x="4916153" y="4539781"/>
              <a:ext cx="356235" cy="356235"/>
            </a:xfrm>
            <a:custGeom>
              <a:avLst/>
              <a:gdLst/>
              <a:ahLst/>
              <a:cxnLst/>
              <a:rect l="l" t="t" r="r" b="b"/>
              <a:pathLst>
                <a:path w="356235" h="356235">
                  <a:moveTo>
                    <a:pt x="178155" y="0"/>
                  </a:moveTo>
                  <a:lnTo>
                    <a:pt x="130792" y="6364"/>
                  </a:lnTo>
                  <a:lnTo>
                    <a:pt x="88233" y="24324"/>
                  </a:lnTo>
                  <a:lnTo>
                    <a:pt x="52177" y="52182"/>
                  </a:lnTo>
                  <a:lnTo>
                    <a:pt x="24321" y="88239"/>
                  </a:lnTo>
                  <a:lnTo>
                    <a:pt x="6363" y="130796"/>
                  </a:lnTo>
                  <a:lnTo>
                    <a:pt x="0" y="178155"/>
                  </a:lnTo>
                  <a:lnTo>
                    <a:pt x="6363" y="225476"/>
                  </a:lnTo>
                  <a:lnTo>
                    <a:pt x="24321" y="268005"/>
                  </a:lnTo>
                  <a:lnTo>
                    <a:pt x="52177" y="304044"/>
                  </a:lnTo>
                  <a:lnTo>
                    <a:pt x="88233" y="331891"/>
                  </a:lnTo>
                  <a:lnTo>
                    <a:pt x="130792" y="349846"/>
                  </a:lnTo>
                  <a:lnTo>
                    <a:pt x="178155" y="356209"/>
                  </a:lnTo>
                  <a:lnTo>
                    <a:pt x="225476" y="349846"/>
                  </a:lnTo>
                  <a:lnTo>
                    <a:pt x="268005" y="331891"/>
                  </a:lnTo>
                  <a:lnTo>
                    <a:pt x="304044" y="304044"/>
                  </a:lnTo>
                  <a:lnTo>
                    <a:pt x="331891" y="268005"/>
                  </a:lnTo>
                  <a:lnTo>
                    <a:pt x="349846" y="225476"/>
                  </a:lnTo>
                  <a:lnTo>
                    <a:pt x="356209" y="178155"/>
                  </a:lnTo>
                  <a:lnTo>
                    <a:pt x="178155" y="178155"/>
                  </a:lnTo>
                  <a:lnTo>
                    <a:pt x="178155" y="0"/>
                  </a:lnTo>
                  <a:close/>
                </a:path>
              </a:pathLst>
            </a:custGeom>
            <a:solidFill>
              <a:srgbClr val="216C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29936" y="4539786"/>
              <a:ext cx="142430" cy="145580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4294290" y="2453094"/>
            <a:ext cx="6297295" cy="4282440"/>
            <a:chOff x="4294290" y="2453094"/>
            <a:chExt cx="6297295" cy="4282440"/>
          </a:xfrm>
        </p:grpSpPr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94290" y="2453094"/>
              <a:ext cx="6297166" cy="428243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619854" y="2634503"/>
              <a:ext cx="5862320" cy="3846195"/>
            </a:xfrm>
            <a:custGeom>
              <a:avLst/>
              <a:gdLst/>
              <a:ahLst/>
              <a:cxnLst/>
              <a:rect l="l" t="t" r="r" b="b"/>
              <a:pathLst>
                <a:path w="5862320" h="3846195">
                  <a:moveTo>
                    <a:pt x="5628081" y="0"/>
                  </a:moveTo>
                  <a:lnTo>
                    <a:pt x="234187" y="0"/>
                  </a:lnTo>
                  <a:lnTo>
                    <a:pt x="186991" y="4757"/>
                  </a:lnTo>
                  <a:lnTo>
                    <a:pt x="143032" y="18404"/>
                  </a:lnTo>
                  <a:lnTo>
                    <a:pt x="103251" y="39996"/>
                  </a:lnTo>
                  <a:lnTo>
                    <a:pt x="68592" y="68594"/>
                  </a:lnTo>
                  <a:lnTo>
                    <a:pt x="39996" y="103255"/>
                  </a:lnTo>
                  <a:lnTo>
                    <a:pt x="18403" y="143037"/>
                  </a:lnTo>
                  <a:lnTo>
                    <a:pt x="4757" y="186999"/>
                  </a:lnTo>
                  <a:lnTo>
                    <a:pt x="0" y="234200"/>
                  </a:lnTo>
                  <a:lnTo>
                    <a:pt x="0" y="3611498"/>
                  </a:lnTo>
                  <a:lnTo>
                    <a:pt x="4757" y="3658695"/>
                  </a:lnTo>
                  <a:lnTo>
                    <a:pt x="18403" y="3702654"/>
                  </a:lnTo>
                  <a:lnTo>
                    <a:pt x="39996" y="3742435"/>
                  </a:lnTo>
                  <a:lnTo>
                    <a:pt x="68592" y="3777094"/>
                  </a:lnTo>
                  <a:lnTo>
                    <a:pt x="103251" y="3805690"/>
                  </a:lnTo>
                  <a:lnTo>
                    <a:pt x="143032" y="3827283"/>
                  </a:lnTo>
                  <a:lnTo>
                    <a:pt x="186991" y="3840929"/>
                  </a:lnTo>
                  <a:lnTo>
                    <a:pt x="234187" y="3845686"/>
                  </a:lnTo>
                  <a:lnTo>
                    <a:pt x="5628081" y="3845686"/>
                  </a:lnTo>
                  <a:lnTo>
                    <a:pt x="5675277" y="3840929"/>
                  </a:lnTo>
                  <a:lnTo>
                    <a:pt x="5719237" y="3827283"/>
                  </a:lnTo>
                  <a:lnTo>
                    <a:pt x="5759017" y="3805690"/>
                  </a:lnTo>
                  <a:lnTo>
                    <a:pt x="5793676" y="3777094"/>
                  </a:lnTo>
                  <a:lnTo>
                    <a:pt x="5822273" y="3742435"/>
                  </a:lnTo>
                  <a:lnTo>
                    <a:pt x="5843865" y="3702654"/>
                  </a:lnTo>
                  <a:lnTo>
                    <a:pt x="5857511" y="3658695"/>
                  </a:lnTo>
                  <a:lnTo>
                    <a:pt x="5862269" y="3611498"/>
                  </a:lnTo>
                  <a:lnTo>
                    <a:pt x="5862269" y="234200"/>
                  </a:lnTo>
                  <a:lnTo>
                    <a:pt x="5857511" y="186999"/>
                  </a:lnTo>
                  <a:lnTo>
                    <a:pt x="5843865" y="143037"/>
                  </a:lnTo>
                  <a:lnTo>
                    <a:pt x="5822273" y="103255"/>
                  </a:lnTo>
                  <a:lnTo>
                    <a:pt x="5793676" y="68594"/>
                  </a:lnTo>
                  <a:lnTo>
                    <a:pt x="5759017" y="39996"/>
                  </a:lnTo>
                  <a:lnTo>
                    <a:pt x="5719237" y="18404"/>
                  </a:lnTo>
                  <a:lnTo>
                    <a:pt x="5675277" y="4757"/>
                  </a:lnTo>
                  <a:lnTo>
                    <a:pt x="56280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84684" y="3396399"/>
              <a:ext cx="632460" cy="632460"/>
            </a:xfrm>
            <a:custGeom>
              <a:avLst/>
              <a:gdLst/>
              <a:ahLst/>
              <a:cxnLst/>
              <a:rect l="l" t="t" r="r" b="b"/>
              <a:pathLst>
                <a:path w="632460" h="632460">
                  <a:moveTo>
                    <a:pt x="316014" y="0"/>
                  </a:moveTo>
                  <a:lnTo>
                    <a:pt x="269317" y="3426"/>
                  </a:lnTo>
                  <a:lnTo>
                    <a:pt x="224747" y="13380"/>
                  </a:lnTo>
                  <a:lnTo>
                    <a:pt x="182793" y="29372"/>
                  </a:lnTo>
                  <a:lnTo>
                    <a:pt x="143943" y="50914"/>
                  </a:lnTo>
                  <a:lnTo>
                    <a:pt x="108688" y="77516"/>
                  </a:lnTo>
                  <a:lnTo>
                    <a:pt x="77515" y="108690"/>
                  </a:lnTo>
                  <a:lnTo>
                    <a:pt x="50913" y="143947"/>
                  </a:lnTo>
                  <a:lnTo>
                    <a:pt x="29372" y="182798"/>
                  </a:lnTo>
                  <a:lnTo>
                    <a:pt x="13380" y="224754"/>
                  </a:lnTo>
                  <a:lnTo>
                    <a:pt x="3426" y="269326"/>
                  </a:lnTo>
                  <a:lnTo>
                    <a:pt x="0" y="316026"/>
                  </a:lnTo>
                  <a:lnTo>
                    <a:pt x="3426" y="362726"/>
                  </a:lnTo>
                  <a:lnTo>
                    <a:pt x="13380" y="407299"/>
                  </a:lnTo>
                  <a:lnTo>
                    <a:pt x="29372" y="449255"/>
                  </a:lnTo>
                  <a:lnTo>
                    <a:pt x="50913" y="488106"/>
                  </a:lnTo>
                  <a:lnTo>
                    <a:pt x="77515" y="523363"/>
                  </a:lnTo>
                  <a:lnTo>
                    <a:pt x="108688" y="554537"/>
                  </a:lnTo>
                  <a:lnTo>
                    <a:pt x="143943" y="581139"/>
                  </a:lnTo>
                  <a:lnTo>
                    <a:pt x="182793" y="602681"/>
                  </a:lnTo>
                  <a:lnTo>
                    <a:pt x="224747" y="618673"/>
                  </a:lnTo>
                  <a:lnTo>
                    <a:pt x="269317" y="628627"/>
                  </a:lnTo>
                  <a:lnTo>
                    <a:pt x="316014" y="632053"/>
                  </a:lnTo>
                  <a:lnTo>
                    <a:pt x="362714" y="628627"/>
                  </a:lnTo>
                  <a:lnTo>
                    <a:pt x="407286" y="618673"/>
                  </a:lnTo>
                  <a:lnTo>
                    <a:pt x="449242" y="602681"/>
                  </a:lnTo>
                  <a:lnTo>
                    <a:pt x="488093" y="581139"/>
                  </a:lnTo>
                  <a:lnTo>
                    <a:pt x="523350" y="554537"/>
                  </a:lnTo>
                  <a:lnTo>
                    <a:pt x="554524" y="523363"/>
                  </a:lnTo>
                  <a:lnTo>
                    <a:pt x="581126" y="488106"/>
                  </a:lnTo>
                  <a:lnTo>
                    <a:pt x="602668" y="449255"/>
                  </a:lnTo>
                  <a:lnTo>
                    <a:pt x="618660" y="407299"/>
                  </a:lnTo>
                  <a:lnTo>
                    <a:pt x="628614" y="362726"/>
                  </a:lnTo>
                  <a:lnTo>
                    <a:pt x="632040" y="316026"/>
                  </a:lnTo>
                  <a:lnTo>
                    <a:pt x="628614" y="269326"/>
                  </a:lnTo>
                  <a:lnTo>
                    <a:pt x="618660" y="224754"/>
                  </a:lnTo>
                  <a:lnTo>
                    <a:pt x="602668" y="182798"/>
                  </a:lnTo>
                  <a:lnTo>
                    <a:pt x="581126" y="143947"/>
                  </a:lnTo>
                  <a:lnTo>
                    <a:pt x="554524" y="108690"/>
                  </a:lnTo>
                  <a:lnTo>
                    <a:pt x="523350" y="77516"/>
                  </a:lnTo>
                  <a:lnTo>
                    <a:pt x="488093" y="50914"/>
                  </a:lnTo>
                  <a:lnTo>
                    <a:pt x="449242" y="29372"/>
                  </a:lnTo>
                  <a:lnTo>
                    <a:pt x="407286" y="13380"/>
                  </a:lnTo>
                  <a:lnTo>
                    <a:pt x="362714" y="3426"/>
                  </a:lnTo>
                  <a:lnTo>
                    <a:pt x="316014" y="0"/>
                  </a:lnTo>
                  <a:close/>
                </a:path>
              </a:pathLst>
            </a:custGeom>
            <a:solidFill>
              <a:srgbClr val="ECF3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778235" y="4401870"/>
              <a:ext cx="632460" cy="1580515"/>
            </a:xfrm>
            <a:custGeom>
              <a:avLst/>
              <a:gdLst/>
              <a:ahLst/>
              <a:cxnLst/>
              <a:rect l="l" t="t" r="r" b="b"/>
              <a:pathLst>
                <a:path w="632460" h="1580514">
                  <a:moveTo>
                    <a:pt x="632040" y="1264259"/>
                  </a:moveTo>
                  <a:lnTo>
                    <a:pt x="628611" y="1217561"/>
                  </a:lnTo>
                  <a:lnTo>
                    <a:pt x="618667" y="1172997"/>
                  </a:lnTo>
                  <a:lnTo>
                    <a:pt x="602665" y="1131036"/>
                  </a:lnTo>
                  <a:lnTo>
                    <a:pt x="581126" y="1092187"/>
                  </a:lnTo>
                  <a:lnTo>
                    <a:pt x="554520" y="1056932"/>
                  </a:lnTo>
                  <a:lnTo>
                    <a:pt x="523354" y="1025753"/>
                  </a:lnTo>
                  <a:lnTo>
                    <a:pt x="488099" y="999147"/>
                  </a:lnTo>
                  <a:lnTo>
                    <a:pt x="449249" y="977607"/>
                  </a:lnTo>
                  <a:lnTo>
                    <a:pt x="407289" y="961618"/>
                  </a:lnTo>
                  <a:lnTo>
                    <a:pt x="362712" y="951661"/>
                  </a:lnTo>
                  <a:lnTo>
                    <a:pt x="316014" y="948232"/>
                  </a:lnTo>
                  <a:lnTo>
                    <a:pt x="269316" y="951661"/>
                  </a:lnTo>
                  <a:lnTo>
                    <a:pt x="224751" y="961618"/>
                  </a:lnTo>
                  <a:lnTo>
                    <a:pt x="182791" y="977607"/>
                  </a:lnTo>
                  <a:lnTo>
                    <a:pt x="143941" y="999147"/>
                  </a:lnTo>
                  <a:lnTo>
                    <a:pt x="108686" y="1025753"/>
                  </a:lnTo>
                  <a:lnTo>
                    <a:pt x="77520" y="1056932"/>
                  </a:lnTo>
                  <a:lnTo>
                    <a:pt x="50914" y="1092187"/>
                  </a:lnTo>
                  <a:lnTo>
                    <a:pt x="29375" y="1131036"/>
                  </a:lnTo>
                  <a:lnTo>
                    <a:pt x="13385" y="1172997"/>
                  </a:lnTo>
                  <a:lnTo>
                    <a:pt x="3429" y="1217561"/>
                  </a:lnTo>
                  <a:lnTo>
                    <a:pt x="0" y="1264259"/>
                  </a:lnTo>
                  <a:lnTo>
                    <a:pt x="3429" y="1310970"/>
                  </a:lnTo>
                  <a:lnTo>
                    <a:pt x="13385" y="1355534"/>
                  </a:lnTo>
                  <a:lnTo>
                    <a:pt x="29375" y="1397495"/>
                  </a:lnTo>
                  <a:lnTo>
                    <a:pt x="50914" y="1436344"/>
                  </a:lnTo>
                  <a:lnTo>
                    <a:pt x="77520" y="1471599"/>
                  </a:lnTo>
                  <a:lnTo>
                    <a:pt x="108686" y="1502778"/>
                  </a:lnTo>
                  <a:lnTo>
                    <a:pt x="143941" y="1529372"/>
                  </a:lnTo>
                  <a:lnTo>
                    <a:pt x="182791" y="1550924"/>
                  </a:lnTo>
                  <a:lnTo>
                    <a:pt x="224751" y="1566913"/>
                  </a:lnTo>
                  <a:lnTo>
                    <a:pt x="269316" y="1576870"/>
                  </a:lnTo>
                  <a:lnTo>
                    <a:pt x="316014" y="1580286"/>
                  </a:lnTo>
                  <a:lnTo>
                    <a:pt x="362712" y="1576870"/>
                  </a:lnTo>
                  <a:lnTo>
                    <a:pt x="407289" y="1566913"/>
                  </a:lnTo>
                  <a:lnTo>
                    <a:pt x="449249" y="1550924"/>
                  </a:lnTo>
                  <a:lnTo>
                    <a:pt x="488099" y="1529372"/>
                  </a:lnTo>
                  <a:lnTo>
                    <a:pt x="523354" y="1502778"/>
                  </a:lnTo>
                  <a:lnTo>
                    <a:pt x="554520" y="1471599"/>
                  </a:lnTo>
                  <a:lnTo>
                    <a:pt x="581126" y="1436344"/>
                  </a:lnTo>
                  <a:lnTo>
                    <a:pt x="602665" y="1397495"/>
                  </a:lnTo>
                  <a:lnTo>
                    <a:pt x="618667" y="1355534"/>
                  </a:lnTo>
                  <a:lnTo>
                    <a:pt x="628611" y="1310970"/>
                  </a:lnTo>
                  <a:lnTo>
                    <a:pt x="632040" y="1264259"/>
                  </a:lnTo>
                  <a:close/>
                </a:path>
                <a:path w="632460" h="1580514">
                  <a:moveTo>
                    <a:pt x="632040" y="316026"/>
                  </a:moveTo>
                  <a:lnTo>
                    <a:pt x="628611" y="269328"/>
                  </a:lnTo>
                  <a:lnTo>
                    <a:pt x="618667" y="224751"/>
                  </a:lnTo>
                  <a:lnTo>
                    <a:pt x="602665" y="182791"/>
                  </a:lnTo>
                  <a:lnTo>
                    <a:pt x="581126" y="143941"/>
                  </a:lnTo>
                  <a:lnTo>
                    <a:pt x="554520" y="108686"/>
                  </a:lnTo>
                  <a:lnTo>
                    <a:pt x="523354" y="77520"/>
                  </a:lnTo>
                  <a:lnTo>
                    <a:pt x="488099" y="50914"/>
                  </a:lnTo>
                  <a:lnTo>
                    <a:pt x="449249" y="29375"/>
                  </a:lnTo>
                  <a:lnTo>
                    <a:pt x="407289" y="13373"/>
                  </a:lnTo>
                  <a:lnTo>
                    <a:pt x="362712" y="3429"/>
                  </a:lnTo>
                  <a:lnTo>
                    <a:pt x="316014" y="0"/>
                  </a:lnTo>
                  <a:lnTo>
                    <a:pt x="269316" y="3429"/>
                  </a:lnTo>
                  <a:lnTo>
                    <a:pt x="224751" y="13373"/>
                  </a:lnTo>
                  <a:lnTo>
                    <a:pt x="182791" y="29375"/>
                  </a:lnTo>
                  <a:lnTo>
                    <a:pt x="143941" y="50914"/>
                  </a:lnTo>
                  <a:lnTo>
                    <a:pt x="108686" y="77520"/>
                  </a:lnTo>
                  <a:lnTo>
                    <a:pt x="77520" y="108686"/>
                  </a:lnTo>
                  <a:lnTo>
                    <a:pt x="50914" y="143941"/>
                  </a:lnTo>
                  <a:lnTo>
                    <a:pt x="29375" y="182791"/>
                  </a:lnTo>
                  <a:lnTo>
                    <a:pt x="13385" y="224751"/>
                  </a:lnTo>
                  <a:lnTo>
                    <a:pt x="3429" y="269328"/>
                  </a:lnTo>
                  <a:lnTo>
                    <a:pt x="0" y="316026"/>
                  </a:lnTo>
                  <a:lnTo>
                    <a:pt x="3429" y="362724"/>
                  </a:lnTo>
                  <a:lnTo>
                    <a:pt x="13385" y="407301"/>
                  </a:lnTo>
                  <a:lnTo>
                    <a:pt x="29375" y="449249"/>
                  </a:lnTo>
                  <a:lnTo>
                    <a:pt x="50914" y="488099"/>
                  </a:lnTo>
                  <a:lnTo>
                    <a:pt x="77520" y="523367"/>
                  </a:lnTo>
                  <a:lnTo>
                    <a:pt x="108686" y="554532"/>
                  </a:lnTo>
                  <a:lnTo>
                    <a:pt x="143941" y="581139"/>
                  </a:lnTo>
                  <a:lnTo>
                    <a:pt x="182791" y="602678"/>
                  </a:lnTo>
                  <a:lnTo>
                    <a:pt x="224751" y="618667"/>
                  </a:lnTo>
                  <a:lnTo>
                    <a:pt x="269316" y="628624"/>
                  </a:lnTo>
                  <a:lnTo>
                    <a:pt x="316014" y="632053"/>
                  </a:lnTo>
                  <a:lnTo>
                    <a:pt x="362712" y="628624"/>
                  </a:lnTo>
                  <a:lnTo>
                    <a:pt x="407289" y="618667"/>
                  </a:lnTo>
                  <a:lnTo>
                    <a:pt x="449249" y="602678"/>
                  </a:lnTo>
                  <a:lnTo>
                    <a:pt x="488099" y="581139"/>
                  </a:lnTo>
                  <a:lnTo>
                    <a:pt x="523354" y="554532"/>
                  </a:lnTo>
                  <a:lnTo>
                    <a:pt x="554520" y="523367"/>
                  </a:lnTo>
                  <a:lnTo>
                    <a:pt x="581126" y="488099"/>
                  </a:lnTo>
                  <a:lnTo>
                    <a:pt x="602665" y="449249"/>
                  </a:lnTo>
                  <a:lnTo>
                    <a:pt x="618667" y="407301"/>
                  </a:lnTo>
                  <a:lnTo>
                    <a:pt x="628611" y="362724"/>
                  </a:lnTo>
                  <a:lnTo>
                    <a:pt x="632040" y="316026"/>
                  </a:lnTo>
                  <a:close/>
                </a:path>
              </a:pathLst>
            </a:custGeom>
            <a:solidFill>
              <a:srgbClr val="EBF3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4972747" y="5487763"/>
            <a:ext cx="243204" cy="356870"/>
            <a:chOff x="4972747" y="5487763"/>
            <a:chExt cx="243204" cy="356870"/>
          </a:xfrm>
        </p:grpSpPr>
        <p:sp>
          <p:nvSpPr>
            <p:cNvPr id="30" name="object 30"/>
            <p:cNvSpPr/>
            <p:nvPr/>
          </p:nvSpPr>
          <p:spPr>
            <a:xfrm>
              <a:off x="4972747" y="5487763"/>
              <a:ext cx="243204" cy="356870"/>
            </a:xfrm>
            <a:custGeom>
              <a:avLst/>
              <a:gdLst/>
              <a:ahLst/>
              <a:cxnLst/>
              <a:rect l="l" t="t" r="r" b="b"/>
              <a:pathLst>
                <a:path w="243204" h="356870">
                  <a:moveTo>
                    <a:pt x="158038" y="0"/>
                  </a:moveTo>
                  <a:lnTo>
                    <a:pt x="32512" y="0"/>
                  </a:lnTo>
                  <a:lnTo>
                    <a:pt x="19856" y="2554"/>
                  </a:lnTo>
                  <a:lnTo>
                    <a:pt x="9521" y="9521"/>
                  </a:lnTo>
                  <a:lnTo>
                    <a:pt x="2554" y="19856"/>
                  </a:lnTo>
                  <a:lnTo>
                    <a:pt x="0" y="32511"/>
                  </a:lnTo>
                  <a:lnTo>
                    <a:pt x="0" y="324218"/>
                  </a:lnTo>
                  <a:lnTo>
                    <a:pt x="2554" y="336874"/>
                  </a:lnTo>
                  <a:lnTo>
                    <a:pt x="9521" y="347208"/>
                  </a:lnTo>
                  <a:lnTo>
                    <a:pt x="19856" y="354175"/>
                  </a:lnTo>
                  <a:lnTo>
                    <a:pt x="32512" y="356730"/>
                  </a:lnTo>
                  <a:lnTo>
                    <a:pt x="210515" y="356730"/>
                  </a:lnTo>
                  <a:lnTo>
                    <a:pt x="223171" y="354175"/>
                  </a:lnTo>
                  <a:lnTo>
                    <a:pt x="233505" y="347208"/>
                  </a:lnTo>
                  <a:lnTo>
                    <a:pt x="240472" y="336874"/>
                  </a:lnTo>
                  <a:lnTo>
                    <a:pt x="243027" y="324218"/>
                  </a:lnTo>
                  <a:lnTo>
                    <a:pt x="243027" y="93611"/>
                  </a:lnTo>
                  <a:lnTo>
                    <a:pt x="243027" y="84988"/>
                  </a:lnTo>
                  <a:lnTo>
                    <a:pt x="239598" y="76720"/>
                  </a:lnTo>
                  <a:lnTo>
                    <a:pt x="166306" y="3428"/>
                  </a:lnTo>
                  <a:lnTo>
                    <a:pt x="158038" y="0"/>
                  </a:lnTo>
                  <a:close/>
                </a:path>
              </a:pathLst>
            </a:custGeom>
            <a:solidFill>
              <a:srgbClr val="216C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25720" y="5496347"/>
              <a:ext cx="177551" cy="253547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6770960" y="2738678"/>
            <a:ext cx="3452495" cy="2673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281555" algn="l"/>
              </a:tabLst>
            </a:pPr>
            <a:r>
              <a:rPr sz="1550" b="1" spc="85" dirty="0">
                <a:latin typeface="Arial"/>
                <a:cs typeface="Arial"/>
              </a:rPr>
              <a:t>2025</a:t>
            </a:r>
            <a:r>
              <a:rPr sz="1550" b="1" spc="-40" dirty="0">
                <a:latin typeface="Arial"/>
                <a:cs typeface="Arial"/>
              </a:rPr>
              <a:t> </a:t>
            </a:r>
            <a:r>
              <a:rPr sz="1550" b="1" spc="-20" dirty="0">
                <a:latin typeface="Arial"/>
                <a:cs typeface="Arial"/>
              </a:rPr>
              <a:t>Yılı</a:t>
            </a:r>
            <a:r>
              <a:rPr sz="1550" b="1" spc="-35" dirty="0">
                <a:latin typeface="Arial"/>
                <a:cs typeface="Arial"/>
              </a:rPr>
              <a:t> </a:t>
            </a:r>
            <a:r>
              <a:rPr sz="1550" b="1" spc="-10" dirty="0">
                <a:latin typeface="Arial"/>
                <a:cs typeface="Arial"/>
              </a:rPr>
              <a:t>Gerçekleşen</a:t>
            </a:r>
            <a:r>
              <a:rPr sz="1550" b="1" dirty="0">
                <a:latin typeface="Arial"/>
                <a:cs typeface="Arial"/>
              </a:rPr>
              <a:t>	</a:t>
            </a:r>
            <a:r>
              <a:rPr sz="1550" b="1" spc="85" dirty="0">
                <a:latin typeface="Arial"/>
                <a:cs typeface="Arial"/>
              </a:rPr>
              <a:t>2026</a:t>
            </a:r>
            <a:r>
              <a:rPr sz="1550" b="1" spc="-10" dirty="0">
                <a:latin typeface="Arial"/>
                <a:cs typeface="Arial"/>
              </a:rPr>
              <a:t> Hedefi</a:t>
            </a:r>
            <a:endParaRPr sz="1550">
              <a:latin typeface="Arial"/>
              <a:cs typeface="Arial"/>
            </a:endParaRPr>
          </a:p>
        </p:txBody>
      </p:sp>
      <p:graphicFrame>
        <p:nvGraphicFramePr>
          <p:cNvPr id="33" name="object 33"/>
          <p:cNvGraphicFramePr>
            <a:graphicFrameLocks noGrp="1"/>
          </p:cNvGraphicFramePr>
          <p:nvPr/>
        </p:nvGraphicFramePr>
        <p:xfrm>
          <a:off x="4823654" y="3181818"/>
          <a:ext cx="5465444" cy="28822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2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0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9494">
                <a:tc>
                  <a:txBody>
                    <a:bodyPr/>
                    <a:lstStyle/>
                    <a:p>
                      <a:pPr marL="690880" marR="259715" algn="just">
                        <a:lnSpc>
                          <a:spcPct val="102400"/>
                        </a:lnSpc>
                        <a:spcBef>
                          <a:spcPts val="1330"/>
                        </a:spcBef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Reel</a:t>
                      </a:r>
                      <a:r>
                        <a:rPr sz="155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b="1" spc="-20" dirty="0">
                          <a:latin typeface="Arial"/>
                          <a:cs typeface="Arial"/>
                        </a:rPr>
                        <a:t>Ciro </a:t>
                      </a:r>
                      <a:r>
                        <a:rPr sz="1550" b="1" spc="-40" dirty="0">
                          <a:latin typeface="Arial"/>
                          <a:cs typeface="Arial"/>
                        </a:rPr>
                        <a:t>Büyümesi </a:t>
                      </a:r>
                      <a:r>
                        <a:rPr sz="1550" b="1" spc="-10" dirty="0">
                          <a:latin typeface="Arial"/>
                          <a:cs typeface="Arial"/>
                        </a:rPr>
                        <a:t>(yıllık)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168910" marB="0">
                    <a:lnR w="6350">
                      <a:solidFill>
                        <a:srgbClr val="216CD2"/>
                      </a:solidFill>
                      <a:prstDash val="solid"/>
                    </a:lnR>
                    <a:lnB w="3175">
                      <a:solidFill>
                        <a:srgbClr val="216C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2460"/>
                        </a:spcBef>
                      </a:pPr>
                      <a:r>
                        <a:rPr sz="2750" b="1" spc="100" dirty="0">
                          <a:solidFill>
                            <a:srgbClr val="216CD2"/>
                          </a:solidFill>
                          <a:latin typeface="Arial"/>
                          <a:cs typeface="Arial"/>
                        </a:rPr>
                        <a:t>%42</a:t>
                      </a:r>
                      <a:endParaRPr sz="2750">
                        <a:latin typeface="Arial"/>
                        <a:cs typeface="Arial"/>
                      </a:endParaRPr>
                    </a:p>
                  </a:txBody>
                  <a:tcPr marL="0" marR="0" marT="312420" marB="0">
                    <a:lnL w="6350">
                      <a:solidFill>
                        <a:srgbClr val="216CD2"/>
                      </a:solidFill>
                      <a:prstDash val="solid"/>
                    </a:lnL>
                    <a:lnR w="6350">
                      <a:solidFill>
                        <a:srgbClr val="216CD2"/>
                      </a:solidFill>
                      <a:prstDash val="solid"/>
                    </a:lnR>
                    <a:lnB w="3175">
                      <a:solidFill>
                        <a:srgbClr val="216C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8975">
                        <a:lnSpc>
                          <a:spcPts val="3115"/>
                        </a:lnSpc>
                        <a:spcBef>
                          <a:spcPts val="1440"/>
                        </a:spcBef>
                      </a:pPr>
                      <a:r>
                        <a:rPr sz="2750" b="1" spc="110" dirty="0">
                          <a:solidFill>
                            <a:srgbClr val="076C4E"/>
                          </a:solidFill>
                          <a:latin typeface="Arial"/>
                          <a:cs typeface="Arial"/>
                        </a:rPr>
                        <a:t>%5</a:t>
                      </a:r>
                      <a:endParaRPr sz="2750">
                        <a:latin typeface="Arial"/>
                        <a:cs typeface="Arial"/>
                      </a:endParaRPr>
                    </a:p>
                    <a:p>
                      <a:pPr marL="701040">
                        <a:lnSpc>
                          <a:spcPts val="1495"/>
                        </a:lnSpc>
                      </a:pPr>
                      <a:r>
                        <a:rPr sz="1400" b="1" spc="50" dirty="0">
                          <a:solidFill>
                            <a:srgbClr val="076C4E"/>
                          </a:solidFill>
                          <a:latin typeface="Arial"/>
                          <a:cs typeface="Arial"/>
                        </a:rPr>
                        <a:t>(+%2)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82880" marB="0">
                    <a:lnL w="6350">
                      <a:solidFill>
                        <a:srgbClr val="216CD2"/>
                      </a:solidFill>
                      <a:prstDash val="solid"/>
                    </a:lnL>
                    <a:lnB w="3175">
                      <a:solidFill>
                        <a:srgbClr val="216CD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280">
                <a:tc>
                  <a:txBody>
                    <a:bodyPr/>
                    <a:lstStyle/>
                    <a:p>
                      <a:pPr marL="69088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550" b="1" spc="-10" dirty="0">
                          <a:latin typeface="Arial"/>
                          <a:cs typeface="Arial"/>
                        </a:rPr>
                        <a:t>FAVÖK</a:t>
                      </a:r>
                      <a:endParaRPr sz="1550">
                        <a:latin typeface="Arial"/>
                        <a:cs typeface="Arial"/>
                      </a:endParaRPr>
                    </a:p>
                    <a:p>
                      <a:pPr marL="690880" marR="583565">
                        <a:lnSpc>
                          <a:spcPct val="102400"/>
                        </a:lnSpc>
                      </a:pPr>
                      <a:r>
                        <a:rPr sz="1550" b="1" spc="-10" dirty="0">
                          <a:latin typeface="Arial"/>
                          <a:cs typeface="Arial"/>
                        </a:rPr>
                        <a:t>Marjı (yıllık)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121285" marB="0">
                    <a:lnR w="6350">
                      <a:solidFill>
                        <a:srgbClr val="216CD2"/>
                      </a:solidFill>
                      <a:prstDash val="solid"/>
                    </a:lnR>
                    <a:lnT w="3175">
                      <a:solidFill>
                        <a:srgbClr val="216CD2"/>
                      </a:solidFill>
                      <a:prstDash val="solid"/>
                    </a:lnT>
                    <a:lnB w="3175">
                      <a:solidFill>
                        <a:srgbClr val="216C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2150"/>
                        </a:spcBef>
                      </a:pPr>
                      <a:r>
                        <a:rPr sz="2750" b="1" spc="110" dirty="0">
                          <a:solidFill>
                            <a:srgbClr val="216CD2"/>
                          </a:solidFill>
                          <a:latin typeface="Arial"/>
                          <a:cs typeface="Arial"/>
                        </a:rPr>
                        <a:t>%9</a:t>
                      </a:r>
                      <a:endParaRPr sz="2750">
                        <a:latin typeface="Arial"/>
                        <a:cs typeface="Arial"/>
                      </a:endParaRPr>
                    </a:p>
                  </a:txBody>
                  <a:tcPr marL="0" marR="0" marT="273050" marB="0">
                    <a:lnL w="6350">
                      <a:solidFill>
                        <a:srgbClr val="216CD2"/>
                      </a:solidFill>
                      <a:prstDash val="solid"/>
                    </a:lnL>
                    <a:lnR w="6350">
                      <a:solidFill>
                        <a:srgbClr val="216CD2"/>
                      </a:solidFill>
                      <a:prstDash val="solid"/>
                    </a:lnR>
                    <a:lnT w="3175">
                      <a:solidFill>
                        <a:srgbClr val="216CD2"/>
                      </a:solidFill>
                      <a:prstDash val="solid"/>
                    </a:lnT>
                    <a:lnB w="3175">
                      <a:solidFill>
                        <a:srgbClr val="216C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8975">
                        <a:lnSpc>
                          <a:spcPts val="3115"/>
                        </a:lnSpc>
                        <a:spcBef>
                          <a:spcPts val="800"/>
                        </a:spcBef>
                      </a:pPr>
                      <a:r>
                        <a:rPr sz="2750" b="1" spc="110" dirty="0">
                          <a:solidFill>
                            <a:srgbClr val="076C4E"/>
                          </a:solidFill>
                          <a:latin typeface="Arial"/>
                          <a:cs typeface="Arial"/>
                        </a:rPr>
                        <a:t>%9</a:t>
                      </a:r>
                      <a:endParaRPr sz="2750">
                        <a:latin typeface="Arial"/>
                        <a:cs typeface="Arial"/>
                      </a:endParaRPr>
                    </a:p>
                    <a:p>
                      <a:pPr marL="701040">
                        <a:lnSpc>
                          <a:spcPts val="1495"/>
                        </a:lnSpc>
                      </a:pPr>
                      <a:r>
                        <a:rPr sz="1400" b="1" spc="50" dirty="0">
                          <a:solidFill>
                            <a:srgbClr val="076C4E"/>
                          </a:solidFill>
                          <a:latin typeface="Arial"/>
                          <a:cs typeface="Arial"/>
                        </a:rPr>
                        <a:t>(+%2)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1600" marB="0">
                    <a:lnL w="6350">
                      <a:solidFill>
                        <a:srgbClr val="216CD2"/>
                      </a:solidFill>
                      <a:prstDash val="solid"/>
                    </a:lnL>
                    <a:lnT w="3175">
                      <a:solidFill>
                        <a:srgbClr val="216CD2"/>
                      </a:solidFill>
                      <a:prstDash val="solid"/>
                    </a:lnT>
                    <a:lnB w="3175">
                      <a:solidFill>
                        <a:srgbClr val="216CD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2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43255" marR="58419">
                        <a:lnSpc>
                          <a:spcPct val="101600"/>
                        </a:lnSpc>
                      </a:pPr>
                      <a:r>
                        <a:rPr sz="950" b="1" spc="-10" dirty="0">
                          <a:latin typeface="Arial"/>
                          <a:cs typeface="Arial"/>
                        </a:rPr>
                        <a:t>Yatırım</a:t>
                      </a:r>
                      <a:r>
                        <a:rPr sz="9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50" b="1" spc="-10" dirty="0">
                          <a:latin typeface="Arial"/>
                          <a:cs typeface="Arial"/>
                        </a:rPr>
                        <a:t>Harcamaları/ </a:t>
                      </a:r>
                      <a:r>
                        <a:rPr sz="950" b="1" dirty="0">
                          <a:latin typeface="Arial"/>
                          <a:cs typeface="Arial"/>
                        </a:rPr>
                        <a:t>Satış</a:t>
                      </a:r>
                      <a:r>
                        <a:rPr sz="9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50" b="1" spc="-10" dirty="0">
                          <a:latin typeface="Arial"/>
                          <a:cs typeface="Arial"/>
                        </a:rPr>
                        <a:t>(yıllık)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6350">
                      <a:solidFill>
                        <a:srgbClr val="216CD2"/>
                      </a:solidFill>
                      <a:prstDash val="solid"/>
                    </a:lnR>
                    <a:lnT w="3175">
                      <a:solidFill>
                        <a:srgbClr val="216CD2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2390"/>
                        </a:spcBef>
                      </a:pPr>
                      <a:r>
                        <a:rPr sz="2750" b="1" spc="110" dirty="0">
                          <a:solidFill>
                            <a:srgbClr val="216CD2"/>
                          </a:solidFill>
                          <a:latin typeface="Arial"/>
                          <a:cs typeface="Arial"/>
                        </a:rPr>
                        <a:t>%5</a:t>
                      </a:r>
                      <a:endParaRPr sz="2750">
                        <a:latin typeface="Arial"/>
                        <a:cs typeface="Arial"/>
                      </a:endParaRPr>
                    </a:p>
                  </a:txBody>
                  <a:tcPr marL="0" marR="0" marT="303530" marB="0">
                    <a:lnL w="6350">
                      <a:solidFill>
                        <a:srgbClr val="216CD2"/>
                      </a:solidFill>
                      <a:prstDash val="solid"/>
                    </a:lnL>
                    <a:lnR w="6350">
                      <a:solidFill>
                        <a:srgbClr val="216CD2"/>
                      </a:solidFill>
                      <a:prstDash val="solid"/>
                    </a:lnR>
                    <a:lnT w="3175">
                      <a:solidFill>
                        <a:srgbClr val="216CD2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88975">
                        <a:lnSpc>
                          <a:spcPts val="3115"/>
                        </a:lnSpc>
                        <a:spcBef>
                          <a:spcPts val="1595"/>
                        </a:spcBef>
                      </a:pPr>
                      <a:r>
                        <a:rPr sz="2750" b="1" spc="110" dirty="0">
                          <a:solidFill>
                            <a:srgbClr val="076C4E"/>
                          </a:solidFill>
                          <a:latin typeface="Arial"/>
                          <a:cs typeface="Arial"/>
                        </a:rPr>
                        <a:t>%5</a:t>
                      </a:r>
                      <a:endParaRPr sz="2750">
                        <a:latin typeface="Arial"/>
                        <a:cs typeface="Arial"/>
                      </a:endParaRPr>
                    </a:p>
                    <a:p>
                      <a:pPr marL="701040">
                        <a:lnSpc>
                          <a:spcPts val="1495"/>
                        </a:lnSpc>
                      </a:pPr>
                      <a:r>
                        <a:rPr sz="1400" b="1" spc="50" dirty="0">
                          <a:solidFill>
                            <a:srgbClr val="076C4E"/>
                          </a:solidFill>
                          <a:latin typeface="Arial"/>
                          <a:cs typeface="Arial"/>
                        </a:rPr>
                        <a:t>(+%2)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202565" marB="0">
                    <a:lnL w="6350">
                      <a:solidFill>
                        <a:srgbClr val="216CD2"/>
                      </a:solidFill>
                      <a:prstDash val="solid"/>
                    </a:lnL>
                    <a:lnT w="3175">
                      <a:solidFill>
                        <a:srgbClr val="216CD2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34" name="object 34"/>
          <p:cNvGrpSpPr/>
          <p:nvPr/>
        </p:nvGrpSpPr>
        <p:grpSpPr>
          <a:xfrm>
            <a:off x="7888830" y="3378084"/>
            <a:ext cx="815340" cy="545465"/>
            <a:chOff x="7888830" y="3378084"/>
            <a:chExt cx="815340" cy="545465"/>
          </a:xfrm>
        </p:grpSpPr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19186" y="3410699"/>
              <a:ext cx="749909" cy="51223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7916918" y="3410703"/>
              <a:ext cx="755015" cy="419734"/>
            </a:xfrm>
            <a:custGeom>
              <a:avLst/>
              <a:gdLst/>
              <a:ahLst/>
              <a:cxnLst/>
              <a:rect l="l" t="t" r="r" b="b"/>
              <a:pathLst>
                <a:path w="755015" h="419735">
                  <a:moveTo>
                    <a:pt x="0" y="419608"/>
                  </a:moveTo>
                  <a:lnTo>
                    <a:pt x="130454" y="343509"/>
                  </a:lnTo>
                  <a:lnTo>
                    <a:pt x="260896" y="241325"/>
                  </a:lnTo>
                  <a:lnTo>
                    <a:pt x="387007" y="269595"/>
                  </a:lnTo>
                  <a:lnTo>
                    <a:pt x="513105" y="150012"/>
                  </a:lnTo>
                  <a:lnTo>
                    <a:pt x="630504" y="141312"/>
                  </a:lnTo>
                  <a:lnTo>
                    <a:pt x="754430" y="0"/>
                  </a:lnTo>
                </a:path>
              </a:pathLst>
            </a:custGeom>
            <a:ln w="12700">
              <a:solidFill>
                <a:srgbClr val="216C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88830" y="3797697"/>
              <a:ext cx="65227" cy="6522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18990" y="3722880"/>
              <a:ext cx="65227" cy="6522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71112" y="3645357"/>
              <a:ext cx="65227" cy="65227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147100" y="3626909"/>
              <a:ext cx="65227" cy="6522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395122" y="3534670"/>
              <a:ext cx="65227" cy="6522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38737" y="3378084"/>
              <a:ext cx="65227" cy="6522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516058" y="3515197"/>
              <a:ext cx="65227" cy="65227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7849968" y="4380749"/>
            <a:ext cx="819150" cy="494665"/>
            <a:chOff x="7849968" y="4380749"/>
            <a:chExt cx="819150" cy="494665"/>
          </a:xfrm>
        </p:grpSpPr>
        <p:pic>
          <p:nvPicPr>
            <p:cNvPr id="45" name="object 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885785" y="4412957"/>
              <a:ext cx="753897" cy="46198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973668" y="4653061"/>
              <a:ext cx="65227" cy="6522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49968" y="4740853"/>
              <a:ext cx="65227" cy="6522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105655" y="4638860"/>
              <a:ext cx="65227" cy="65227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57932" y="4578728"/>
              <a:ext cx="65227" cy="6522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30123" y="4675629"/>
              <a:ext cx="65227" cy="6522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03866" y="4380749"/>
              <a:ext cx="65227" cy="65227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7882583" y="4413359"/>
              <a:ext cx="754380" cy="360680"/>
            </a:xfrm>
            <a:custGeom>
              <a:avLst/>
              <a:gdLst/>
              <a:ahLst/>
              <a:cxnLst/>
              <a:rect l="l" t="t" r="r" b="b"/>
              <a:pathLst>
                <a:path w="754379" h="360679">
                  <a:moveTo>
                    <a:pt x="0" y="360108"/>
                  </a:moveTo>
                  <a:lnTo>
                    <a:pt x="123698" y="272313"/>
                  </a:lnTo>
                  <a:lnTo>
                    <a:pt x="183616" y="239699"/>
                  </a:lnTo>
                  <a:lnTo>
                    <a:pt x="255689" y="258114"/>
                  </a:lnTo>
                  <a:lnTo>
                    <a:pt x="380149" y="294881"/>
                  </a:lnTo>
                  <a:lnTo>
                    <a:pt x="507961" y="197980"/>
                  </a:lnTo>
                  <a:lnTo>
                    <a:pt x="753897" y="0"/>
                  </a:lnTo>
                </a:path>
              </a:pathLst>
            </a:custGeom>
            <a:ln w="12700">
              <a:solidFill>
                <a:srgbClr val="216C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" name="object 53"/>
          <p:cNvGrpSpPr/>
          <p:nvPr/>
        </p:nvGrpSpPr>
        <p:grpSpPr>
          <a:xfrm>
            <a:off x="7853915" y="5456011"/>
            <a:ext cx="817880" cy="409575"/>
            <a:chOff x="7853915" y="5456011"/>
            <a:chExt cx="817880" cy="409575"/>
          </a:xfrm>
        </p:grpSpPr>
        <p:pic>
          <p:nvPicPr>
            <p:cNvPr id="54" name="object 5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886535" y="5492496"/>
              <a:ext cx="752411" cy="372846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7879729" y="5488627"/>
              <a:ext cx="765175" cy="223520"/>
            </a:xfrm>
            <a:custGeom>
              <a:avLst/>
              <a:gdLst/>
              <a:ahLst/>
              <a:cxnLst/>
              <a:rect l="l" t="t" r="r" b="b"/>
              <a:pathLst>
                <a:path w="765175" h="223520">
                  <a:moveTo>
                    <a:pt x="0" y="211175"/>
                  </a:moveTo>
                  <a:lnTo>
                    <a:pt x="138442" y="114973"/>
                  </a:lnTo>
                  <a:lnTo>
                    <a:pt x="265150" y="173634"/>
                  </a:lnTo>
                  <a:lnTo>
                    <a:pt x="396544" y="222910"/>
                  </a:lnTo>
                  <a:lnTo>
                    <a:pt x="534987" y="168935"/>
                  </a:lnTo>
                  <a:lnTo>
                    <a:pt x="764933" y="0"/>
                  </a:lnTo>
                </a:path>
              </a:pathLst>
            </a:custGeom>
            <a:ln w="12699">
              <a:solidFill>
                <a:srgbClr val="216C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53915" y="5664826"/>
              <a:ext cx="65227" cy="6522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86694" y="5578910"/>
              <a:ext cx="65227" cy="6522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114266" y="5625773"/>
              <a:ext cx="65227" cy="6522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44442" y="5678921"/>
              <a:ext cx="65227" cy="6522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74617" y="5625773"/>
              <a:ext cx="65227" cy="6522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06330" y="5456011"/>
              <a:ext cx="65227" cy="65227"/>
            </a:xfrm>
            <a:prstGeom prst="rect">
              <a:avLst/>
            </a:prstGeom>
          </p:spPr>
        </p:pic>
      </p:grpSp>
      <p:grpSp>
        <p:nvGrpSpPr>
          <p:cNvPr id="62" name="object 62"/>
          <p:cNvGrpSpPr/>
          <p:nvPr/>
        </p:nvGrpSpPr>
        <p:grpSpPr>
          <a:xfrm>
            <a:off x="9098419" y="3544711"/>
            <a:ext cx="299720" cy="300355"/>
            <a:chOff x="9098419" y="3544711"/>
            <a:chExt cx="299720" cy="300355"/>
          </a:xfrm>
        </p:grpSpPr>
        <p:pic>
          <p:nvPicPr>
            <p:cNvPr id="63" name="object 6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232846" y="3544711"/>
              <a:ext cx="165265" cy="166331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9098419" y="3559797"/>
              <a:ext cx="285115" cy="285750"/>
            </a:xfrm>
            <a:custGeom>
              <a:avLst/>
              <a:gdLst/>
              <a:ahLst/>
              <a:cxnLst/>
              <a:rect l="l" t="t" r="r" b="b"/>
              <a:pathLst>
                <a:path w="285115" h="285750">
                  <a:moveTo>
                    <a:pt x="144338" y="67"/>
                  </a:moveTo>
                  <a:lnTo>
                    <a:pt x="87745" y="10743"/>
                  </a:lnTo>
                  <a:lnTo>
                    <a:pt x="50215" y="33771"/>
                  </a:lnTo>
                  <a:lnTo>
                    <a:pt x="10096" y="88559"/>
                  </a:lnTo>
                  <a:lnTo>
                    <a:pt x="0" y="155539"/>
                  </a:lnTo>
                  <a:lnTo>
                    <a:pt x="6152" y="186135"/>
                  </a:lnTo>
                  <a:lnTo>
                    <a:pt x="36697" y="238974"/>
                  </a:lnTo>
                  <a:lnTo>
                    <a:pt x="76194" y="269603"/>
                  </a:lnTo>
                  <a:lnTo>
                    <a:pt x="130467" y="285142"/>
                  </a:lnTo>
                  <a:lnTo>
                    <a:pt x="163694" y="284072"/>
                  </a:lnTo>
                  <a:lnTo>
                    <a:pt x="223710" y="260020"/>
                  </a:lnTo>
                  <a:lnTo>
                    <a:pt x="258175" y="225833"/>
                  </a:lnTo>
                  <a:lnTo>
                    <a:pt x="278688" y="184787"/>
                  </a:lnTo>
                  <a:lnTo>
                    <a:pt x="284589" y="152970"/>
                  </a:lnTo>
                  <a:lnTo>
                    <a:pt x="283327" y="121214"/>
                  </a:lnTo>
                  <a:lnTo>
                    <a:pt x="275059" y="90568"/>
                  </a:lnTo>
                  <a:lnTo>
                    <a:pt x="259943" y="62080"/>
                  </a:lnTo>
                  <a:lnTo>
                    <a:pt x="250951" y="62689"/>
                  </a:lnTo>
                  <a:lnTo>
                    <a:pt x="245630" y="61610"/>
                  </a:lnTo>
                  <a:lnTo>
                    <a:pt x="240652" y="68887"/>
                  </a:lnTo>
                  <a:lnTo>
                    <a:pt x="258713" y="103227"/>
                  </a:lnTo>
                  <a:lnTo>
                    <a:pt x="265174" y="140755"/>
                  </a:lnTo>
                  <a:lnTo>
                    <a:pt x="243052" y="213260"/>
                  </a:lnTo>
                  <a:lnTo>
                    <a:pt x="193582" y="254718"/>
                  </a:lnTo>
                  <a:lnTo>
                    <a:pt x="129997" y="265381"/>
                  </a:lnTo>
                  <a:lnTo>
                    <a:pt x="96550" y="257126"/>
                  </a:lnTo>
                  <a:lnTo>
                    <a:pt x="67184" y="240334"/>
                  </a:lnTo>
                  <a:lnTo>
                    <a:pt x="43459" y="216250"/>
                  </a:lnTo>
                  <a:lnTo>
                    <a:pt x="26936" y="186121"/>
                  </a:lnTo>
                  <a:lnTo>
                    <a:pt x="19124" y="147041"/>
                  </a:lnTo>
                  <a:lnTo>
                    <a:pt x="24020" y="108482"/>
                  </a:lnTo>
                  <a:lnTo>
                    <a:pt x="40572" y="73424"/>
                  </a:lnTo>
                  <a:lnTo>
                    <a:pt x="67729" y="44846"/>
                  </a:lnTo>
                  <a:lnTo>
                    <a:pt x="103191" y="26091"/>
                  </a:lnTo>
                  <a:lnTo>
                    <a:pt x="141811" y="19697"/>
                  </a:lnTo>
                  <a:lnTo>
                    <a:pt x="180493" y="25747"/>
                  </a:lnTo>
                  <a:lnTo>
                    <a:pt x="216141" y="44325"/>
                  </a:lnTo>
                  <a:lnTo>
                    <a:pt x="221589" y="39575"/>
                  </a:lnTo>
                  <a:lnTo>
                    <a:pt x="192003" y="8887"/>
                  </a:lnTo>
                  <a:lnTo>
                    <a:pt x="158076" y="980"/>
                  </a:lnTo>
                  <a:lnTo>
                    <a:pt x="144338" y="67"/>
                  </a:lnTo>
                  <a:close/>
                </a:path>
              </a:pathLst>
            </a:custGeom>
            <a:solidFill>
              <a:srgbClr val="076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52042" y="3614237"/>
              <a:ext cx="176393" cy="176979"/>
            </a:xfrm>
            <a:prstGeom prst="rect">
              <a:avLst/>
            </a:prstGeom>
          </p:spPr>
        </p:pic>
      </p:grpSp>
      <p:grpSp>
        <p:nvGrpSpPr>
          <p:cNvPr id="66" name="object 66"/>
          <p:cNvGrpSpPr/>
          <p:nvPr/>
        </p:nvGrpSpPr>
        <p:grpSpPr>
          <a:xfrm>
            <a:off x="9098419" y="4557876"/>
            <a:ext cx="299720" cy="300355"/>
            <a:chOff x="9098419" y="4557876"/>
            <a:chExt cx="299720" cy="300355"/>
          </a:xfrm>
        </p:grpSpPr>
        <p:pic>
          <p:nvPicPr>
            <p:cNvPr id="67" name="object 6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232846" y="4557876"/>
              <a:ext cx="165265" cy="166331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9098419" y="4572962"/>
              <a:ext cx="285115" cy="285750"/>
            </a:xfrm>
            <a:custGeom>
              <a:avLst/>
              <a:gdLst/>
              <a:ahLst/>
              <a:cxnLst/>
              <a:rect l="l" t="t" r="r" b="b"/>
              <a:pathLst>
                <a:path w="285115" h="285750">
                  <a:moveTo>
                    <a:pt x="144338" y="67"/>
                  </a:moveTo>
                  <a:lnTo>
                    <a:pt x="87745" y="10743"/>
                  </a:lnTo>
                  <a:lnTo>
                    <a:pt x="50215" y="33771"/>
                  </a:lnTo>
                  <a:lnTo>
                    <a:pt x="10096" y="88559"/>
                  </a:lnTo>
                  <a:lnTo>
                    <a:pt x="0" y="155539"/>
                  </a:lnTo>
                  <a:lnTo>
                    <a:pt x="6152" y="186135"/>
                  </a:lnTo>
                  <a:lnTo>
                    <a:pt x="36697" y="238974"/>
                  </a:lnTo>
                  <a:lnTo>
                    <a:pt x="76194" y="269603"/>
                  </a:lnTo>
                  <a:lnTo>
                    <a:pt x="130467" y="285142"/>
                  </a:lnTo>
                  <a:lnTo>
                    <a:pt x="163694" y="284072"/>
                  </a:lnTo>
                  <a:lnTo>
                    <a:pt x="223710" y="260020"/>
                  </a:lnTo>
                  <a:lnTo>
                    <a:pt x="258175" y="225833"/>
                  </a:lnTo>
                  <a:lnTo>
                    <a:pt x="278688" y="184787"/>
                  </a:lnTo>
                  <a:lnTo>
                    <a:pt x="284589" y="152970"/>
                  </a:lnTo>
                  <a:lnTo>
                    <a:pt x="283327" y="121214"/>
                  </a:lnTo>
                  <a:lnTo>
                    <a:pt x="275059" y="90568"/>
                  </a:lnTo>
                  <a:lnTo>
                    <a:pt x="259943" y="62080"/>
                  </a:lnTo>
                  <a:lnTo>
                    <a:pt x="250951" y="62689"/>
                  </a:lnTo>
                  <a:lnTo>
                    <a:pt x="245630" y="61610"/>
                  </a:lnTo>
                  <a:lnTo>
                    <a:pt x="240652" y="68887"/>
                  </a:lnTo>
                  <a:lnTo>
                    <a:pt x="258713" y="103227"/>
                  </a:lnTo>
                  <a:lnTo>
                    <a:pt x="265174" y="140755"/>
                  </a:lnTo>
                  <a:lnTo>
                    <a:pt x="243052" y="213260"/>
                  </a:lnTo>
                  <a:lnTo>
                    <a:pt x="193582" y="254718"/>
                  </a:lnTo>
                  <a:lnTo>
                    <a:pt x="129997" y="265381"/>
                  </a:lnTo>
                  <a:lnTo>
                    <a:pt x="96550" y="257126"/>
                  </a:lnTo>
                  <a:lnTo>
                    <a:pt x="67184" y="240334"/>
                  </a:lnTo>
                  <a:lnTo>
                    <a:pt x="43459" y="216250"/>
                  </a:lnTo>
                  <a:lnTo>
                    <a:pt x="26936" y="186121"/>
                  </a:lnTo>
                  <a:lnTo>
                    <a:pt x="19124" y="147041"/>
                  </a:lnTo>
                  <a:lnTo>
                    <a:pt x="24020" y="108482"/>
                  </a:lnTo>
                  <a:lnTo>
                    <a:pt x="40572" y="73424"/>
                  </a:lnTo>
                  <a:lnTo>
                    <a:pt x="67729" y="44846"/>
                  </a:lnTo>
                  <a:lnTo>
                    <a:pt x="103191" y="26091"/>
                  </a:lnTo>
                  <a:lnTo>
                    <a:pt x="141811" y="19697"/>
                  </a:lnTo>
                  <a:lnTo>
                    <a:pt x="180493" y="25747"/>
                  </a:lnTo>
                  <a:lnTo>
                    <a:pt x="216141" y="44325"/>
                  </a:lnTo>
                  <a:lnTo>
                    <a:pt x="221589" y="39575"/>
                  </a:lnTo>
                  <a:lnTo>
                    <a:pt x="192003" y="8887"/>
                  </a:lnTo>
                  <a:lnTo>
                    <a:pt x="158076" y="980"/>
                  </a:lnTo>
                  <a:lnTo>
                    <a:pt x="144338" y="67"/>
                  </a:lnTo>
                  <a:close/>
                </a:path>
              </a:pathLst>
            </a:custGeom>
            <a:solidFill>
              <a:srgbClr val="076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152042" y="4627403"/>
              <a:ext cx="176393" cy="176974"/>
            </a:xfrm>
            <a:prstGeom prst="rect">
              <a:avLst/>
            </a:prstGeom>
          </p:spPr>
        </p:pic>
      </p:grpSp>
      <p:grpSp>
        <p:nvGrpSpPr>
          <p:cNvPr id="70" name="object 70"/>
          <p:cNvGrpSpPr/>
          <p:nvPr/>
        </p:nvGrpSpPr>
        <p:grpSpPr>
          <a:xfrm>
            <a:off x="9098419" y="5600105"/>
            <a:ext cx="299720" cy="300355"/>
            <a:chOff x="9098419" y="5600105"/>
            <a:chExt cx="299720" cy="300355"/>
          </a:xfrm>
        </p:grpSpPr>
        <p:pic>
          <p:nvPicPr>
            <p:cNvPr id="71" name="object 7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232846" y="5600105"/>
              <a:ext cx="165265" cy="166331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9098419" y="5615191"/>
              <a:ext cx="285115" cy="285750"/>
            </a:xfrm>
            <a:custGeom>
              <a:avLst/>
              <a:gdLst/>
              <a:ahLst/>
              <a:cxnLst/>
              <a:rect l="l" t="t" r="r" b="b"/>
              <a:pathLst>
                <a:path w="285115" h="285750">
                  <a:moveTo>
                    <a:pt x="144338" y="67"/>
                  </a:moveTo>
                  <a:lnTo>
                    <a:pt x="87745" y="10743"/>
                  </a:lnTo>
                  <a:lnTo>
                    <a:pt x="50215" y="33771"/>
                  </a:lnTo>
                  <a:lnTo>
                    <a:pt x="10096" y="88559"/>
                  </a:lnTo>
                  <a:lnTo>
                    <a:pt x="0" y="155539"/>
                  </a:lnTo>
                  <a:lnTo>
                    <a:pt x="6152" y="186135"/>
                  </a:lnTo>
                  <a:lnTo>
                    <a:pt x="36697" y="238974"/>
                  </a:lnTo>
                  <a:lnTo>
                    <a:pt x="76194" y="269603"/>
                  </a:lnTo>
                  <a:lnTo>
                    <a:pt x="130467" y="285142"/>
                  </a:lnTo>
                  <a:lnTo>
                    <a:pt x="163694" y="284072"/>
                  </a:lnTo>
                  <a:lnTo>
                    <a:pt x="223710" y="260020"/>
                  </a:lnTo>
                  <a:lnTo>
                    <a:pt x="258175" y="225833"/>
                  </a:lnTo>
                  <a:lnTo>
                    <a:pt x="278688" y="184787"/>
                  </a:lnTo>
                  <a:lnTo>
                    <a:pt x="284589" y="152970"/>
                  </a:lnTo>
                  <a:lnTo>
                    <a:pt x="283327" y="121214"/>
                  </a:lnTo>
                  <a:lnTo>
                    <a:pt x="275059" y="90568"/>
                  </a:lnTo>
                  <a:lnTo>
                    <a:pt x="259943" y="62080"/>
                  </a:lnTo>
                  <a:lnTo>
                    <a:pt x="250951" y="62689"/>
                  </a:lnTo>
                  <a:lnTo>
                    <a:pt x="245630" y="61610"/>
                  </a:lnTo>
                  <a:lnTo>
                    <a:pt x="240652" y="68887"/>
                  </a:lnTo>
                  <a:lnTo>
                    <a:pt x="258713" y="103227"/>
                  </a:lnTo>
                  <a:lnTo>
                    <a:pt x="265174" y="140755"/>
                  </a:lnTo>
                  <a:lnTo>
                    <a:pt x="243052" y="213260"/>
                  </a:lnTo>
                  <a:lnTo>
                    <a:pt x="193582" y="254718"/>
                  </a:lnTo>
                  <a:lnTo>
                    <a:pt x="129997" y="265381"/>
                  </a:lnTo>
                  <a:lnTo>
                    <a:pt x="96550" y="257126"/>
                  </a:lnTo>
                  <a:lnTo>
                    <a:pt x="67184" y="240334"/>
                  </a:lnTo>
                  <a:lnTo>
                    <a:pt x="43459" y="216250"/>
                  </a:lnTo>
                  <a:lnTo>
                    <a:pt x="26936" y="186121"/>
                  </a:lnTo>
                  <a:lnTo>
                    <a:pt x="19124" y="147041"/>
                  </a:lnTo>
                  <a:lnTo>
                    <a:pt x="24020" y="108482"/>
                  </a:lnTo>
                  <a:lnTo>
                    <a:pt x="40572" y="73424"/>
                  </a:lnTo>
                  <a:lnTo>
                    <a:pt x="67729" y="44846"/>
                  </a:lnTo>
                  <a:lnTo>
                    <a:pt x="103191" y="26091"/>
                  </a:lnTo>
                  <a:lnTo>
                    <a:pt x="141811" y="19697"/>
                  </a:lnTo>
                  <a:lnTo>
                    <a:pt x="180493" y="25747"/>
                  </a:lnTo>
                  <a:lnTo>
                    <a:pt x="216141" y="44325"/>
                  </a:lnTo>
                  <a:lnTo>
                    <a:pt x="221589" y="39575"/>
                  </a:lnTo>
                  <a:lnTo>
                    <a:pt x="192003" y="8887"/>
                  </a:lnTo>
                  <a:lnTo>
                    <a:pt x="158076" y="980"/>
                  </a:lnTo>
                  <a:lnTo>
                    <a:pt x="144338" y="67"/>
                  </a:lnTo>
                  <a:close/>
                </a:path>
              </a:pathLst>
            </a:custGeom>
            <a:solidFill>
              <a:srgbClr val="076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152042" y="5669631"/>
              <a:ext cx="176393" cy="176974"/>
            </a:xfrm>
            <a:prstGeom prst="rect">
              <a:avLst/>
            </a:prstGeom>
          </p:spPr>
        </p:pic>
      </p:grpSp>
      <p:grpSp>
        <p:nvGrpSpPr>
          <p:cNvPr id="74" name="object 74"/>
          <p:cNvGrpSpPr/>
          <p:nvPr/>
        </p:nvGrpSpPr>
        <p:grpSpPr>
          <a:xfrm>
            <a:off x="0" y="2489669"/>
            <a:ext cx="4419600" cy="4282440"/>
            <a:chOff x="0" y="2489669"/>
            <a:chExt cx="4419600" cy="4282440"/>
          </a:xfrm>
        </p:grpSpPr>
        <p:pic>
          <p:nvPicPr>
            <p:cNvPr id="75" name="object 7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0" y="2489669"/>
              <a:ext cx="4419256" cy="4282439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223062" y="2670571"/>
              <a:ext cx="4087495" cy="3846195"/>
            </a:xfrm>
            <a:custGeom>
              <a:avLst/>
              <a:gdLst/>
              <a:ahLst/>
              <a:cxnLst/>
              <a:rect l="l" t="t" r="r" b="b"/>
              <a:pathLst>
                <a:path w="4087495" h="3846195">
                  <a:moveTo>
                    <a:pt x="3853053" y="0"/>
                  </a:moveTo>
                  <a:lnTo>
                    <a:pt x="234187" y="0"/>
                  </a:lnTo>
                  <a:lnTo>
                    <a:pt x="186991" y="4757"/>
                  </a:lnTo>
                  <a:lnTo>
                    <a:pt x="143032" y="18404"/>
                  </a:lnTo>
                  <a:lnTo>
                    <a:pt x="103251" y="39996"/>
                  </a:lnTo>
                  <a:lnTo>
                    <a:pt x="68592" y="68594"/>
                  </a:lnTo>
                  <a:lnTo>
                    <a:pt x="39996" y="103255"/>
                  </a:lnTo>
                  <a:lnTo>
                    <a:pt x="18403" y="143037"/>
                  </a:lnTo>
                  <a:lnTo>
                    <a:pt x="4757" y="186999"/>
                  </a:lnTo>
                  <a:lnTo>
                    <a:pt x="0" y="234200"/>
                  </a:lnTo>
                  <a:lnTo>
                    <a:pt x="0" y="3611499"/>
                  </a:lnTo>
                  <a:lnTo>
                    <a:pt x="4757" y="3658695"/>
                  </a:lnTo>
                  <a:lnTo>
                    <a:pt x="18403" y="3702654"/>
                  </a:lnTo>
                  <a:lnTo>
                    <a:pt x="39996" y="3742435"/>
                  </a:lnTo>
                  <a:lnTo>
                    <a:pt x="68592" y="3777094"/>
                  </a:lnTo>
                  <a:lnTo>
                    <a:pt x="103251" y="3805690"/>
                  </a:lnTo>
                  <a:lnTo>
                    <a:pt x="143032" y="3827283"/>
                  </a:lnTo>
                  <a:lnTo>
                    <a:pt x="186991" y="3840929"/>
                  </a:lnTo>
                  <a:lnTo>
                    <a:pt x="234187" y="3845687"/>
                  </a:lnTo>
                  <a:lnTo>
                    <a:pt x="3853053" y="3845687"/>
                  </a:lnTo>
                  <a:lnTo>
                    <a:pt x="3900249" y="3840929"/>
                  </a:lnTo>
                  <a:lnTo>
                    <a:pt x="3944208" y="3827283"/>
                  </a:lnTo>
                  <a:lnTo>
                    <a:pt x="3983989" y="3805690"/>
                  </a:lnTo>
                  <a:lnTo>
                    <a:pt x="4018648" y="3777094"/>
                  </a:lnTo>
                  <a:lnTo>
                    <a:pt x="4047244" y="3742435"/>
                  </a:lnTo>
                  <a:lnTo>
                    <a:pt x="4068837" y="3702654"/>
                  </a:lnTo>
                  <a:lnTo>
                    <a:pt x="4082483" y="3658695"/>
                  </a:lnTo>
                  <a:lnTo>
                    <a:pt x="4087241" y="3611499"/>
                  </a:lnTo>
                  <a:lnTo>
                    <a:pt x="4087241" y="234200"/>
                  </a:lnTo>
                  <a:lnTo>
                    <a:pt x="4082483" y="186999"/>
                  </a:lnTo>
                  <a:lnTo>
                    <a:pt x="4068837" y="143037"/>
                  </a:lnTo>
                  <a:lnTo>
                    <a:pt x="4047244" y="103255"/>
                  </a:lnTo>
                  <a:lnTo>
                    <a:pt x="4018648" y="68594"/>
                  </a:lnTo>
                  <a:lnTo>
                    <a:pt x="3983989" y="39996"/>
                  </a:lnTo>
                  <a:lnTo>
                    <a:pt x="3944208" y="18404"/>
                  </a:lnTo>
                  <a:lnTo>
                    <a:pt x="3900249" y="4757"/>
                  </a:lnTo>
                  <a:lnTo>
                    <a:pt x="38530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02430" y="3080444"/>
              <a:ext cx="2728507" cy="2922718"/>
            </a:xfrm>
            <a:prstGeom prst="rect">
              <a:avLst/>
            </a:prstGeom>
          </p:spPr>
        </p:pic>
      </p:grpSp>
      <p:sp>
        <p:nvSpPr>
          <p:cNvPr id="78" name="object 78"/>
          <p:cNvSpPr txBox="1"/>
          <p:nvPr/>
        </p:nvSpPr>
        <p:spPr>
          <a:xfrm>
            <a:off x="1614190" y="2703433"/>
            <a:ext cx="13703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0190" marR="5080" indent="-238125">
              <a:lnSpc>
                <a:spcPct val="100000"/>
              </a:lnSpc>
              <a:spcBef>
                <a:spcPts val="100"/>
              </a:spcBef>
            </a:pPr>
            <a:r>
              <a:rPr sz="1200" spc="-90" dirty="0">
                <a:solidFill>
                  <a:srgbClr val="585858"/>
                </a:solidFill>
                <a:latin typeface="Arial Black"/>
                <a:cs typeface="Arial Black"/>
              </a:rPr>
              <a:t>Satış</a:t>
            </a:r>
            <a:r>
              <a:rPr sz="1200" spc="-25" dirty="0">
                <a:solidFill>
                  <a:srgbClr val="585858"/>
                </a:solidFill>
                <a:latin typeface="Arial Black"/>
                <a:cs typeface="Arial Black"/>
              </a:rPr>
              <a:t> büyümesini </a:t>
            </a:r>
            <a:r>
              <a:rPr sz="1200" spc="-10" dirty="0">
                <a:solidFill>
                  <a:srgbClr val="585858"/>
                </a:solidFill>
                <a:latin typeface="Arial Black"/>
                <a:cs typeface="Arial Black"/>
              </a:rPr>
              <a:t>sürdürmek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2697620" y="3818403"/>
            <a:ext cx="148018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65" dirty="0">
                <a:solidFill>
                  <a:srgbClr val="585858"/>
                </a:solidFill>
                <a:latin typeface="Arial Black"/>
                <a:cs typeface="Arial Black"/>
              </a:rPr>
              <a:t>Karlılığı</a:t>
            </a:r>
            <a:r>
              <a:rPr sz="13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585858"/>
                </a:solidFill>
                <a:latin typeface="Arial Black"/>
                <a:cs typeface="Arial Black"/>
              </a:rPr>
              <a:t>korumak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315193" y="3697828"/>
            <a:ext cx="1336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 marR="5080" indent="-24765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585858"/>
                </a:solidFill>
                <a:latin typeface="Arial Black"/>
                <a:cs typeface="Arial Black"/>
              </a:rPr>
              <a:t>Finansal</a:t>
            </a:r>
            <a:r>
              <a:rPr sz="12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45" dirty="0">
                <a:solidFill>
                  <a:srgbClr val="585858"/>
                </a:solidFill>
                <a:latin typeface="Arial Black"/>
                <a:cs typeface="Arial Black"/>
              </a:rPr>
              <a:t>disiplini </a:t>
            </a:r>
            <a:r>
              <a:rPr sz="1200" spc="-30" dirty="0">
                <a:solidFill>
                  <a:srgbClr val="585858"/>
                </a:solidFill>
                <a:latin typeface="Arial Black"/>
                <a:cs typeface="Arial Black"/>
              </a:rPr>
              <a:t>devam</a:t>
            </a:r>
            <a:r>
              <a:rPr sz="12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10" dirty="0">
                <a:solidFill>
                  <a:srgbClr val="585858"/>
                </a:solidFill>
                <a:latin typeface="Arial Black"/>
                <a:cs typeface="Arial Black"/>
              </a:rPr>
              <a:t>ettirmek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484635" y="6013925"/>
            <a:ext cx="1745614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dirty="0">
                <a:solidFill>
                  <a:srgbClr val="585858"/>
                </a:solidFill>
                <a:latin typeface="Arial Black"/>
                <a:cs typeface="Arial Black"/>
              </a:rPr>
              <a:t>Büyüme</a:t>
            </a:r>
            <a:r>
              <a:rPr sz="15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500" spc="-45" dirty="0">
                <a:solidFill>
                  <a:srgbClr val="585858"/>
                </a:solidFill>
                <a:latin typeface="Arial Black"/>
                <a:cs typeface="Arial Black"/>
              </a:rPr>
              <a:t>fırsatları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490425" y="6018855"/>
            <a:ext cx="1072515" cy="407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675" marR="5080" indent="-181610">
              <a:lnSpc>
                <a:spcPct val="100000"/>
              </a:lnSpc>
              <a:spcBef>
                <a:spcPts val="100"/>
              </a:spcBef>
            </a:pPr>
            <a:r>
              <a:rPr sz="1250" spc="-95" dirty="0">
                <a:solidFill>
                  <a:srgbClr val="585858"/>
                </a:solidFill>
                <a:latin typeface="Arial Black"/>
                <a:cs typeface="Arial Black"/>
              </a:rPr>
              <a:t>Yeni</a:t>
            </a:r>
            <a:r>
              <a:rPr sz="125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50" spc="-30" dirty="0">
                <a:solidFill>
                  <a:srgbClr val="585858"/>
                </a:solidFill>
                <a:latin typeface="Arial Black"/>
                <a:cs typeface="Arial Black"/>
              </a:rPr>
              <a:t>mağaza </a:t>
            </a:r>
            <a:r>
              <a:rPr sz="1250" spc="-10" dirty="0">
                <a:solidFill>
                  <a:srgbClr val="585858"/>
                </a:solidFill>
                <a:latin typeface="Arial Black"/>
                <a:cs typeface="Arial Black"/>
              </a:rPr>
              <a:t>fırsatları</a:t>
            </a:r>
            <a:endParaRPr sz="1250">
              <a:latin typeface="Arial Black"/>
              <a:cs typeface="Arial Black"/>
            </a:endParaRPr>
          </a:p>
        </p:txBody>
      </p:sp>
      <p:pic>
        <p:nvPicPr>
          <p:cNvPr id="83" name="object 8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0289379" y="3465804"/>
            <a:ext cx="402623" cy="3166445"/>
          </a:xfrm>
          <a:prstGeom prst="rect">
            <a:avLst/>
          </a:prstGeom>
        </p:spPr>
      </p:pic>
      <p:pic>
        <p:nvPicPr>
          <p:cNvPr id="85" name="Grafik 84">
            <a:extLst>
              <a:ext uri="{FF2B5EF4-FFF2-40B4-BE49-F238E27FC236}">
                <a16:creationId xmlns:a16="http://schemas.microsoft.com/office/drawing/2014/main" id="{713F7B64-21F6-65B1-EDCE-10B99364251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851040" y="3472459"/>
            <a:ext cx="476250" cy="476250"/>
          </a:xfrm>
          <a:prstGeom prst="rect">
            <a:avLst/>
          </a:prstGeom>
        </p:spPr>
      </p:pic>
      <p:pic>
        <p:nvPicPr>
          <p:cNvPr id="87" name="Grafik 86">
            <a:extLst>
              <a:ext uri="{FF2B5EF4-FFF2-40B4-BE49-F238E27FC236}">
                <a16:creationId xmlns:a16="http://schemas.microsoft.com/office/drawing/2014/main" id="{49B32F09-3622-FF2C-5BD8-8E3EB68733C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4851040" y="4496024"/>
            <a:ext cx="476250" cy="4762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421" y="7018822"/>
            <a:ext cx="3019425" cy="372745"/>
          </a:xfrm>
          <a:custGeom>
            <a:avLst/>
            <a:gdLst/>
            <a:ahLst/>
            <a:cxnLst/>
            <a:rect l="l" t="t" r="r" b="b"/>
            <a:pathLst>
              <a:path w="3019425" h="372745">
                <a:moveTo>
                  <a:pt x="2603766" y="0"/>
                </a:moveTo>
                <a:lnTo>
                  <a:pt x="0" y="0"/>
                </a:lnTo>
                <a:lnTo>
                  <a:pt x="0" y="372694"/>
                </a:lnTo>
                <a:lnTo>
                  <a:pt x="1469288" y="372694"/>
                </a:lnTo>
                <a:lnTo>
                  <a:pt x="1469288" y="347294"/>
                </a:lnTo>
                <a:lnTo>
                  <a:pt x="3019259" y="347294"/>
                </a:lnTo>
                <a:lnTo>
                  <a:pt x="2634195" y="11379"/>
                </a:lnTo>
                <a:lnTo>
                  <a:pt x="2627457" y="6515"/>
                </a:lnTo>
                <a:lnTo>
                  <a:pt x="2620024" y="2946"/>
                </a:lnTo>
                <a:lnTo>
                  <a:pt x="2612069" y="749"/>
                </a:lnTo>
                <a:lnTo>
                  <a:pt x="2603766" y="0"/>
                </a:lnTo>
                <a:close/>
              </a:path>
            </a:pathLst>
          </a:custGeom>
          <a:solidFill>
            <a:srgbClr val="FCD1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68987" y="7109104"/>
            <a:ext cx="4923155" cy="257175"/>
          </a:xfrm>
          <a:custGeom>
            <a:avLst/>
            <a:gdLst/>
            <a:ahLst/>
            <a:cxnLst/>
            <a:rect l="l" t="t" r="r" b="b"/>
            <a:pathLst>
              <a:path w="4923155" h="257175">
                <a:moveTo>
                  <a:pt x="4923015" y="0"/>
                </a:moveTo>
                <a:lnTo>
                  <a:pt x="0" y="0"/>
                </a:lnTo>
                <a:lnTo>
                  <a:pt x="0" y="256997"/>
                </a:lnTo>
                <a:lnTo>
                  <a:pt x="4923015" y="256997"/>
                </a:lnTo>
                <a:lnTo>
                  <a:pt x="4923015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467844" y="7108893"/>
            <a:ext cx="3433445" cy="283210"/>
            <a:chOff x="1467844" y="7108893"/>
            <a:chExt cx="3433445" cy="283210"/>
          </a:xfrm>
        </p:grpSpPr>
        <p:sp>
          <p:nvSpPr>
            <p:cNvPr id="5" name="object 5"/>
            <p:cNvSpPr/>
            <p:nvPr/>
          </p:nvSpPr>
          <p:spPr>
            <a:xfrm>
              <a:off x="3565944" y="7108900"/>
              <a:ext cx="1335405" cy="257810"/>
            </a:xfrm>
            <a:custGeom>
              <a:avLst/>
              <a:gdLst/>
              <a:ahLst/>
              <a:cxnLst/>
              <a:rect l="l" t="t" r="r" b="b"/>
              <a:pathLst>
                <a:path w="1335404" h="257809">
                  <a:moveTo>
                    <a:pt x="340702" y="257187"/>
                  </a:moveTo>
                  <a:lnTo>
                    <a:pt x="86944" y="241"/>
                  </a:lnTo>
                  <a:lnTo>
                    <a:pt x="0" y="241"/>
                  </a:lnTo>
                  <a:lnTo>
                    <a:pt x="254215" y="257187"/>
                  </a:lnTo>
                  <a:lnTo>
                    <a:pt x="340702" y="257187"/>
                  </a:lnTo>
                  <a:close/>
                </a:path>
                <a:path w="1335404" h="257809">
                  <a:moveTo>
                    <a:pt x="1335316" y="0"/>
                  </a:moveTo>
                  <a:lnTo>
                    <a:pt x="151053" y="0"/>
                  </a:lnTo>
                  <a:lnTo>
                    <a:pt x="392328" y="257213"/>
                  </a:lnTo>
                  <a:lnTo>
                    <a:pt x="1335316" y="257213"/>
                  </a:lnTo>
                  <a:lnTo>
                    <a:pt x="1335316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24450" y="7109133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44" y="0"/>
                  </a:moveTo>
                  <a:lnTo>
                    <a:pt x="0" y="0"/>
                  </a:lnTo>
                  <a:lnTo>
                    <a:pt x="254215" y="256946"/>
                  </a:lnTo>
                  <a:lnTo>
                    <a:pt x="340702" y="256946"/>
                  </a:lnTo>
                  <a:lnTo>
                    <a:pt x="8694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67840" y="7108900"/>
              <a:ext cx="2164715" cy="283210"/>
            </a:xfrm>
            <a:custGeom>
              <a:avLst/>
              <a:gdLst/>
              <a:ahLst/>
              <a:cxnLst/>
              <a:rect l="l" t="t" r="r" b="b"/>
              <a:pathLst>
                <a:path w="2164715" h="283209">
                  <a:moveTo>
                    <a:pt x="2058974" y="282600"/>
                  </a:moveTo>
                  <a:lnTo>
                    <a:pt x="1782419" y="0"/>
                  </a:lnTo>
                  <a:lnTo>
                    <a:pt x="1042593" y="0"/>
                  </a:lnTo>
                  <a:lnTo>
                    <a:pt x="857275" y="168757"/>
                  </a:lnTo>
                  <a:lnTo>
                    <a:pt x="849337" y="175374"/>
                  </a:lnTo>
                  <a:lnTo>
                    <a:pt x="840333" y="180251"/>
                  </a:lnTo>
                  <a:lnTo>
                    <a:pt x="830541" y="183261"/>
                  </a:lnTo>
                  <a:lnTo>
                    <a:pt x="820254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8974" y="282600"/>
                  </a:lnTo>
                  <a:close/>
                </a:path>
                <a:path w="2164715" h="283209">
                  <a:moveTo>
                    <a:pt x="2164257" y="257187"/>
                  </a:moveTo>
                  <a:lnTo>
                    <a:pt x="1910511" y="241"/>
                  </a:lnTo>
                  <a:lnTo>
                    <a:pt x="1823554" y="241"/>
                  </a:lnTo>
                  <a:lnTo>
                    <a:pt x="2077770" y="257187"/>
                  </a:lnTo>
                  <a:lnTo>
                    <a:pt x="2164257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3065" y="7014937"/>
            <a:ext cx="740577" cy="448927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0" y="7205168"/>
            <a:ext cx="1468120" cy="186690"/>
          </a:xfrm>
          <a:custGeom>
            <a:avLst/>
            <a:gdLst/>
            <a:ahLst/>
            <a:cxnLst/>
            <a:rect l="l" t="t" r="r" b="b"/>
            <a:pathLst>
              <a:path w="1468120" h="186690">
                <a:moveTo>
                  <a:pt x="1323620" y="0"/>
                </a:moveTo>
                <a:lnTo>
                  <a:pt x="0" y="0"/>
                </a:lnTo>
                <a:lnTo>
                  <a:pt x="0" y="186347"/>
                </a:lnTo>
                <a:lnTo>
                  <a:pt x="1467841" y="186347"/>
                </a:lnTo>
                <a:lnTo>
                  <a:pt x="1467841" y="88011"/>
                </a:lnTo>
                <a:lnTo>
                  <a:pt x="1323620" y="0"/>
                </a:lnTo>
                <a:close/>
              </a:path>
            </a:pathLst>
          </a:custGeom>
          <a:solidFill>
            <a:srgbClr val="DB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0603" y="775858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7024" y="206909"/>
            <a:ext cx="2215059" cy="384671"/>
          </a:xfrm>
          <a:prstGeom prst="rect">
            <a:avLst/>
          </a:prstGeom>
        </p:spPr>
      </p:pic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6951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585858"/>
                </a:solidFill>
              </a:rPr>
              <a:t>4.</a:t>
            </a:r>
            <a:r>
              <a:rPr spc="55" dirty="0">
                <a:solidFill>
                  <a:srgbClr val="585858"/>
                </a:solidFill>
              </a:rPr>
              <a:t> </a:t>
            </a:r>
            <a:r>
              <a:rPr dirty="0">
                <a:solidFill>
                  <a:srgbClr val="585858"/>
                </a:solidFill>
              </a:rPr>
              <a:t>Diğer</a:t>
            </a:r>
            <a:r>
              <a:rPr spc="55" dirty="0">
                <a:solidFill>
                  <a:srgbClr val="585858"/>
                </a:solidFill>
              </a:rPr>
              <a:t> </a:t>
            </a:r>
            <a:r>
              <a:rPr spc="-10" dirty="0">
                <a:solidFill>
                  <a:srgbClr val="585858"/>
                </a:solidFill>
              </a:rPr>
              <a:t>Bilgiler</a:t>
            </a:r>
          </a:p>
        </p:txBody>
      </p:sp>
      <p:sp>
        <p:nvSpPr>
          <p:cNvPr id="13" name="object 13"/>
          <p:cNvSpPr/>
          <p:nvPr/>
        </p:nvSpPr>
        <p:spPr>
          <a:xfrm>
            <a:off x="1" y="1014602"/>
            <a:ext cx="223520" cy="314960"/>
          </a:xfrm>
          <a:custGeom>
            <a:avLst/>
            <a:gdLst/>
            <a:ahLst/>
            <a:cxnLst/>
            <a:rect l="l" t="t" r="r" b="b"/>
            <a:pathLst>
              <a:path w="223520" h="314959">
                <a:moveTo>
                  <a:pt x="0" y="0"/>
                </a:moveTo>
                <a:lnTo>
                  <a:pt x="0" y="314756"/>
                </a:lnTo>
                <a:lnTo>
                  <a:pt x="198297" y="200266"/>
                </a:lnTo>
                <a:lnTo>
                  <a:pt x="216871" y="181502"/>
                </a:lnTo>
                <a:lnTo>
                  <a:pt x="223062" y="157378"/>
                </a:lnTo>
                <a:lnTo>
                  <a:pt x="216871" y="133254"/>
                </a:lnTo>
                <a:lnTo>
                  <a:pt x="198297" y="114490"/>
                </a:lnTo>
                <a:lnTo>
                  <a:pt x="0" y="0"/>
                </a:lnTo>
                <a:close/>
              </a:path>
            </a:pathLst>
          </a:custGeom>
          <a:solidFill>
            <a:srgbClr val="DC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0" y="1889213"/>
            <a:ext cx="10331450" cy="4785360"/>
            <a:chOff x="0" y="1889213"/>
            <a:chExt cx="10331450" cy="478536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51102" y="3565702"/>
              <a:ext cx="2475039" cy="13716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45831" y="5044706"/>
              <a:ext cx="2485580" cy="139371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331" y="1910549"/>
              <a:ext cx="3440514" cy="473659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25231" y="2069584"/>
              <a:ext cx="3052445" cy="4349750"/>
            </a:xfrm>
            <a:custGeom>
              <a:avLst/>
              <a:gdLst/>
              <a:ahLst/>
              <a:cxnLst/>
              <a:rect l="l" t="t" r="r" b="b"/>
              <a:pathLst>
                <a:path w="3052445" h="4349750">
                  <a:moveTo>
                    <a:pt x="2818066" y="0"/>
                  </a:moveTo>
                  <a:lnTo>
                    <a:pt x="234187" y="0"/>
                  </a:lnTo>
                  <a:lnTo>
                    <a:pt x="186991" y="4758"/>
                  </a:lnTo>
                  <a:lnTo>
                    <a:pt x="143032" y="18405"/>
                  </a:lnTo>
                  <a:lnTo>
                    <a:pt x="103251" y="40000"/>
                  </a:lnTo>
                  <a:lnTo>
                    <a:pt x="68592" y="68599"/>
                  </a:lnTo>
                  <a:lnTo>
                    <a:pt x="39996" y="103260"/>
                  </a:lnTo>
                  <a:lnTo>
                    <a:pt x="18403" y="143042"/>
                  </a:lnTo>
                  <a:lnTo>
                    <a:pt x="4757" y="187003"/>
                  </a:lnTo>
                  <a:lnTo>
                    <a:pt x="0" y="234200"/>
                  </a:lnTo>
                  <a:lnTo>
                    <a:pt x="0" y="4115231"/>
                  </a:lnTo>
                  <a:lnTo>
                    <a:pt x="4757" y="4162428"/>
                  </a:lnTo>
                  <a:lnTo>
                    <a:pt x="18403" y="4206387"/>
                  </a:lnTo>
                  <a:lnTo>
                    <a:pt x="39996" y="4246167"/>
                  </a:lnTo>
                  <a:lnTo>
                    <a:pt x="68592" y="4280827"/>
                  </a:lnTo>
                  <a:lnTo>
                    <a:pt x="103251" y="4309423"/>
                  </a:lnTo>
                  <a:lnTo>
                    <a:pt x="143032" y="4331015"/>
                  </a:lnTo>
                  <a:lnTo>
                    <a:pt x="186991" y="4344661"/>
                  </a:lnTo>
                  <a:lnTo>
                    <a:pt x="234187" y="4349419"/>
                  </a:lnTo>
                  <a:lnTo>
                    <a:pt x="2818066" y="4349419"/>
                  </a:lnTo>
                  <a:lnTo>
                    <a:pt x="2865263" y="4344661"/>
                  </a:lnTo>
                  <a:lnTo>
                    <a:pt x="2909222" y="4331015"/>
                  </a:lnTo>
                  <a:lnTo>
                    <a:pt x="2949002" y="4309423"/>
                  </a:lnTo>
                  <a:lnTo>
                    <a:pt x="2983661" y="4280827"/>
                  </a:lnTo>
                  <a:lnTo>
                    <a:pt x="3012258" y="4246167"/>
                  </a:lnTo>
                  <a:lnTo>
                    <a:pt x="3033850" y="4206387"/>
                  </a:lnTo>
                  <a:lnTo>
                    <a:pt x="3047496" y="4162428"/>
                  </a:lnTo>
                  <a:lnTo>
                    <a:pt x="3052254" y="4115231"/>
                  </a:lnTo>
                  <a:lnTo>
                    <a:pt x="3052254" y="234200"/>
                  </a:lnTo>
                  <a:lnTo>
                    <a:pt x="3047496" y="187003"/>
                  </a:lnTo>
                  <a:lnTo>
                    <a:pt x="3033850" y="143042"/>
                  </a:lnTo>
                  <a:lnTo>
                    <a:pt x="3012258" y="103260"/>
                  </a:lnTo>
                  <a:lnTo>
                    <a:pt x="2983661" y="68599"/>
                  </a:lnTo>
                  <a:lnTo>
                    <a:pt x="2949002" y="40000"/>
                  </a:lnTo>
                  <a:lnTo>
                    <a:pt x="2909222" y="18405"/>
                  </a:lnTo>
                  <a:lnTo>
                    <a:pt x="2865263" y="4758"/>
                  </a:lnTo>
                  <a:lnTo>
                    <a:pt x="28180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59506" y="1889213"/>
              <a:ext cx="4672582" cy="478535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384887" y="2069584"/>
              <a:ext cx="4236720" cy="4349750"/>
            </a:xfrm>
            <a:custGeom>
              <a:avLst/>
              <a:gdLst/>
              <a:ahLst/>
              <a:cxnLst/>
              <a:rect l="l" t="t" r="r" b="b"/>
              <a:pathLst>
                <a:path w="4236720" h="4349750">
                  <a:moveTo>
                    <a:pt x="4002532" y="0"/>
                  </a:moveTo>
                  <a:lnTo>
                    <a:pt x="234200" y="0"/>
                  </a:lnTo>
                  <a:lnTo>
                    <a:pt x="186999" y="4758"/>
                  </a:lnTo>
                  <a:lnTo>
                    <a:pt x="143037" y="18405"/>
                  </a:lnTo>
                  <a:lnTo>
                    <a:pt x="103255" y="40000"/>
                  </a:lnTo>
                  <a:lnTo>
                    <a:pt x="68594" y="68599"/>
                  </a:lnTo>
                  <a:lnTo>
                    <a:pt x="39996" y="103260"/>
                  </a:lnTo>
                  <a:lnTo>
                    <a:pt x="18404" y="143042"/>
                  </a:lnTo>
                  <a:lnTo>
                    <a:pt x="4757" y="187003"/>
                  </a:lnTo>
                  <a:lnTo>
                    <a:pt x="0" y="234200"/>
                  </a:lnTo>
                  <a:lnTo>
                    <a:pt x="0" y="4115231"/>
                  </a:lnTo>
                  <a:lnTo>
                    <a:pt x="4757" y="4162428"/>
                  </a:lnTo>
                  <a:lnTo>
                    <a:pt x="18404" y="4206387"/>
                  </a:lnTo>
                  <a:lnTo>
                    <a:pt x="39996" y="4246167"/>
                  </a:lnTo>
                  <a:lnTo>
                    <a:pt x="68594" y="4280827"/>
                  </a:lnTo>
                  <a:lnTo>
                    <a:pt x="103255" y="4309423"/>
                  </a:lnTo>
                  <a:lnTo>
                    <a:pt x="143037" y="4331015"/>
                  </a:lnTo>
                  <a:lnTo>
                    <a:pt x="186999" y="4344661"/>
                  </a:lnTo>
                  <a:lnTo>
                    <a:pt x="234200" y="4349419"/>
                  </a:lnTo>
                  <a:lnTo>
                    <a:pt x="4002532" y="4349419"/>
                  </a:lnTo>
                  <a:lnTo>
                    <a:pt x="4049728" y="4344661"/>
                  </a:lnTo>
                  <a:lnTo>
                    <a:pt x="4093687" y="4331015"/>
                  </a:lnTo>
                  <a:lnTo>
                    <a:pt x="4133468" y="4309423"/>
                  </a:lnTo>
                  <a:lnTo>
                    <a:pt x="4168127" y="4280827"/>
                  </a:lnTo>
                  <a:lnTo>
                    <a:pt x="4196723" y="4246167"/>
                  </a:lnTo>
                  <a:lnTo>
                    <a:pt x="4218316" y="4206387"/>
                  </a:lnTo>
                  <a:lnTo>
                    <a:pt x="4231962" y="4162428"/>
                  </a:lnTo>
                  <a:lnTo>
                    <a:pt x="4236720" y="4115231"/>
                  </a:lnTo>
                  <a:lnTo>
                    <a:pt x="4236720" y="234200"/>
                  </a:lnTo>
                  <a:lnTo>
                    <a:pt x="4231962" y="187003"/>
                  </a:lnTo>
                  <a:lnTo>
                    <a:pt x="4218316" y="143042"/>
                  </a:lnTo>
                  <a:lnTo>
                    <a:pt x="4196723" y="103260"/>
                  </a:lnTo>
                  <a:lnTo>
                    <a:pt x="4168127" y="68599"/>
                  </a:lnTo>
                  <a:lnTo>
                    <a:pt x="4133468" y="40000"/>
                  </a:lnTo>
                  <a:lnTo>
                    <a:pt x="4093687" y="18405"/>
                  </a:lnTo>
                  <a:lnTo>
                    <a:pt x="4049728" y="4758"/>
                  </a:lnTo>
                  <a:lnTo>
                    <a:pt x="40025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658" y="3807726"/>
              <a:ext cx="2810252" cy="256946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3465804"/>
              <a:ext cx="4640529" cy="3166445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790333" y="2135145"/>
            <a:ext cx="2084070" cy="1470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132715" algn="ctr">
              <a:lnSpc>
                <a:spcPct val="100000"/>
              </a:lnSpc>
              <a:spcBef>
                <a:spcPts val="95"/>
              </a:spcBef>
            </a:pPr>
            <a:r>
              <a:rPr sz="1900" spc="-330" dirty="0">
                <a:solidFill>
                  <a:srgbClr val="585858"/>
                </a:solidFill>
                <a:latin typeface="Arial Black"/>
                <a:cs typeface="Arial Black"/>
              </a:rPr>
              <a:t>1Ç</a:t>
            </a:r>
            <a:r>
              <a:rPr sz="1900" spc="-9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114" dirty="0">
                <a:solidFill>
                  <a:srgbClr val="585858"/>
                </a:solidFill>
                <a:latin typeface="Arial Black"/>
                <a:cs typeface="Arial Black"/>
              </a:rPr>
              <a:t>2026</a:t>
            </a:r>
            <a:r>
              <a:rPr sz="1900" spc="-9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Arial Black"/>
                <a:cs typeface="Arial Black"/>
              </a:rPr>
              <a:t>tarihi </a:t>
            </a:r>
            <a:r>
              <a:rPr sz="1900" spc="-75" dirty="0">
                <a:solidFill>
                  <a:srgbClr val="585858"/>
                </a:solidFill>
                <a:latin typeface="Arial Black"/>
                <a:cs typeface="Arial Black"/>
              </a:rPr>
              <a:t>itibariyle</a:t>
            </a:r>
            <a:r>
              <a:rPr sz="1900" spc="-9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Arial Black"/>
                <a:cs typeface="Arial Black"/>
              </a:rPr>
              <a:t>Gimat </a:t>
            </a:r>
            <a:r>
              <a:rPr sz="1900" spc="-65" dirty="0">
                <a:solidFill>
                  <a:srgbClr val="585858"/>
                </a:solidFill>
                <a:latin typeface="Arial Black"/>
                <a:cs typeface="Arial Black"/>
              </a:rPr>
              <a:t>Arena</a:t>
            </a:r>
            <a:r>
              <a:rPr sz="1900" spc="-114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40" dirty="0">
                <a:solidFill>
                  <a:srgbClr val="585858"/>
                </a:solidFill>
                <a:latin typeface="Arial Black"/>
                <a:cs typeface="Arial Black"/>
              </a:rPr>
              <a:t>projesinin </a:t>
            </a:r>
            <a:r>
              <a:rPr sz="1900" spc="-110" dirty="0">
                <a:solidFill>
                  <a:srgbClr val="585858"/>
                </a:solidFill>
                <a:latin typeface="Arial Black"/>
                <a:cs typeface="Arial Black"/>
              </a:rPr>
              <a:t>yaklaşık</a:t>
            </a:r>
            <a:r>
              <a:rPr sz="1900" spc="-9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Arial Black"/>
                <a:cs typeface="Arial Black"/>
              </a:rPr>
              <a:t>%75’i </a:t>
            </a:r>
            <a:r>
              <a:rPr sz="1900" spc="-60" dirty="0">
                <a:solidFill>
                  <a:srgbClr val="585858"/>
                </a:solidFill>
                <a:latin typeface="Arial Black"/>
                <a:cs typeface="Arial Black"/>
              </a:rPr>
              <a:t>tamamlanmıştır.</a:t>
            </a:r>
            <a:endParaRPr sz="190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34495" y="2154889"/>
            <a:ext cx="3912235" cy="1470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900" spc="-65" dirty="0">
                <a:solidFill>
                  <a:srgbClr val="585858"/>
                </a:solidFill>
                <a:latin typeface="Arial Black"/>
                <a:cs typeface="Arial Black"/>
              </a:rPr>
              <a:t>Şirketimizin</a:t>
            </a:r>
            <a:r>
              <a:rPr sz="1900" spc="-10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Arial Black"/>
                <a:cs typeface="Arial Black"/>
              </a:rPr>
              <a:t>mülkiyetine </a:t>
            </a:r>
            <a:r>
              <a:rPr sz="1900" spc="-105" dirty="0">
                <a:solidFill>
                  <a:srgbClr val="585858"/>
                </a:solidFill>
                <a:latin typeface="Arial Black"/>
                <a:cs typeface="Arial Black"/>
              </a:rPr>
              <a:t>geçecek</a:t>
            </a:r>
            <a:r>
              <a:rPr sz="1900" spc="-9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135" dirty="0">
                <a:solidFill>
                  <a:srgbClr val="585858"/>
                </a:solidFill>
                <a:latin typeface="Arial Black"/>
                <a:cs typeface="Arial Black"/>
              </a:rPr>
              <a:t>59</a:t>
            </a:r>
            <a:r>
              <a:rPr sz="1900" spc="-9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60" dirty="0">
                <a:solidFill>
                  <a:srgbClr val="585858"/>
                </a:solidFill>
                <a:latin typeface="Arial Black"/>
                <a:cs typeface="Arial Black"/>
              </a:rPr>
              <a:t>adet</a:t>
            </a:r>
            <a:r>
              <a:rPr sz="1900" spc="-9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60" dirty="0">
                <a:solidFill>
                  <a:srgbClr val="585858"/>
                </a:solidFill>
                <a:latin typeface="Arial Black"/>
                <a:cs typeface="Arial Black"/>
              </a:rPr>
              <a:t>ofis</a:t>
            </a:r>
            <a:r>
              <a:rPr sz="1900" spc="-9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100" dirty="0">
                <a:solidFill>
                  <a:srgbClr val="585858"/>
                </a:solidFill>
                <a:latin typeface="Arial Black"/>
                <a:cs typeface="Arial Black"/>
              </a:rPr>
              <a:t>ve</a:t>
            </a:r>
            <a:r>
              <a:rPr sz="19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175" dirty="0">
                <a:solidFill>
                  <a:srgbClr val="585858"/>
                </a:solidFill>
                <a:latin typeface="Arial Black"/>
                <a:cs typeface="Arial Black"/>
              </a:rPr>
              <a:t>33</a:t>
            </a:r>
            <a:r>
              <a:rPr sz="1900" spc="-9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20" dirty="0">
                <a:solidFill>
                  <a:srgbClr val="585858"/>
                </a:solidFill>
                <a:latin typeface="Arial Black"/>
                <a:cs typeface="Arial Black"/>
              </a:rPr>
              <a:t>adet </a:t>
            </a:r>
            <a:r>
              <a:rPr sz="1900" spc="-25" dirty="0">
                <a:solidFill>
                  <a:srgbClr val="585858"/>
                </a:solidFill>
                <a:latin typeface="Arial Black"/>
                <a:cs typeface="Arial Black"/>
              </a:rPr>
              <a:t>dükkanın</a:t>
            </a:r>
            <a:r>
              <a:rPr sz="1900" spc="-9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65" dirty="0">
                <a:solidFill>
                  <a:srgbClr val="585858"/>
                </a:solidFill>
                <a:latin typeface="Arial Black"/>
                <a:cs typeface="Arial Black"/>
              </a:rPr>
              <a:t>devir</a:t>
            </a:r>
            <a:r>
              <a:rPr sz="1900" spc="-9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Arial Black"/>
                <a:cs typeface="Arial Black"/>
              </a:rPr>
              <a:t>işlemlerinin </a:t>
            </a:r>
            <a:r>
              <a:rPr sz="1900" spc="-120" dirty="0">
                <a:solidFill>
                  <a:srgbClr val="585858"/>
                </a:solidFill>
                <a:latin typeface="Arial Black"/>
                <a:cs typeface="Arial Black"/>
              </a:rPr>
              <a:t>2027</a:t>
            </a:r>
            <a:r>
              <a:rPr sz="1900" spc="-10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65" dirty="0">
                <a:solidFill>
                  <a:srgbClr val="585858"/>
                </a:solidFill>
                <a:latin typeface="Arial Black"/>
                <a:cs typeface="Arial Black"/>
              </a:rPr>
              <a:t>başında</a:t>
            </a:r>
            <a:r>
              <a:rPr sz="1900" spc="-9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Arial Black"/>
                <a:cs typeface="Arial Black"/>
              </a:rPr>
              <a:t>tamamlanması beklenmektedir.</a:t>
            </a:r>
            <a:endParaRPr sz="1900">
              <a:latin typeface="Arial Black"/>
              <a:cs typeface="Arial Blac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649597" y="2078144"/>
            <a:ext cx="2712720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spc="-30" dirty="0">
                <a:solidFill>
                  <a:srgbClr val="585858"/>
                </a:solidFill>
                <a:latin typeface="Arial Black"/>
                <a:cs typeface="Arial Black"/>
              </a:rPr>
              <a:t>Artan</a:t>
            </a:r>
            <a:r>
              <a:rPr sz="1200" spc="-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55" dirty="0">
                <a:solidFill>
                  <a:srgbClr val="585858"/>
                </a:solidFill>
                <a:latin typeface="Arial Black"/>
                <a:cs typeface="Arial Black"/>
              </a:rPr>
              <a:t>faaliyetlerimizi</a:t>
            </a:r>
            <a:r>
              <a:rPr sz="120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10" dirty="0">
                <a:solidFill>
                  <a:srgbClr val="585858"/>
                </a:solidFill>
                <a:latin typeface="Arial Black"/>
                <a:cs typeface="Arial Black"/>
              </a:rPr>
              <a:t>karşılaması </a:t>
            </a:r>
            <a:r>
              <a:rPr sz="1200" spc="-55" dirty="0">
                <a:solidFill>
                  <a:srgbClr val="585858"/>
                </a:solidFill>
                <a:latin typeface="Arial Black"/>
                <a:cs typeface="Arial Black"/>
              </a:rPr>
              <a:t>amacıyla</a:t>
            </a:r>
            <a:r>
              <a:rPr sz="12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105" dirty="0">
                <a:solidFill>
                  <a:srgbClr val="585858"/>
                </a:solidFill>
                <a:latin typeface="Arial Black"/>
                <a:cs typeface="Arial Black"/>
              </a:rPr>
              <a:t>12.05.2026</a:t>
            </a:r>
            <a:r>
              <a:rPr sz="12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35" dirty="0">
                <a:solidFill>
                  <a:srgbClr val="585858"/>
                </a:solidFill>
                <a:latin typeface="Arial Black"/>
                <a:cs typeface="Arial Black"/>
              </a:rPr>
              <a:t>tarihinde</a:t>
            </a:r>
            <a:r>
              <a:rPr sz="12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25" dirty="0">
                <a:solidFill>
                  <a:srgbClr val="585858"/>
                </a:solidFill>
                <a:latin typeface="Arial Black"/>
                <a:cs typeface="Arial Black"/>
              </a:rPr>
              <a:t>kap </a:t>
            </a:r>
            <a:r>
              <a:rPr sz="1200" spc="-50" dirty="0">
                <a:solidFill>
                  <a:srgbClr val="585858"/>
                </a:solidFill>
                <a:latin typeface="Arial Black"/>
                <a:cs typeface="Arial Black"/>
              </a:rPr>
              <a:t>açıklamasında </a:t>
            </a:r>
            <a:r>
              <a:rPr sz="1200" dirty="0">
                <a:solidFill>
                  <a:srgbClr val="585858"/>
                </a:solidFill>
                <a:latin typeface="Arial Black"/>
                <a:cs typeface="Arial Black"/>
              </a:rPr>
              <a:t>duyurulduğu</a:t>
            </a:r>
            <a:r>
              <a:rPr sz="12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35" dirty="0">
                <a:solidFill>
                  <a:srgbClr val="585858"/>
                </a:solidFill>
                <a:latin typeface="Arial Black"/>
                <a:cs typeface="Arial Black"/>
              </a:rPr>
              <a:t>üzere </a:t>
            </a:r>
            <a:r>
              <a:rPr sz="1200" spc="-30" dirty="0">
                <a:solidFill>
                  <a:srgbClr val="585858"/>
                </a:solidFill>
                <a:latin typeface="Arial Black"/>
                <a:cs typeface="Arial Black"/>
              </a:rPr>
              <a:t>Bağdat</a:t>
            </a:r>
            <a:r>
              <a:rPr sz="12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65" dirty="0">
                <a:solidFill>
                  <a:srgbClr val="585858"/>
                </a:solidFill>
                <a:latin typeface="Arial Black"/>
                <a:cs typeface="Arial Black"/>
              </a:rPr>
              <a:t>Cad.</a:t>
            </a:r>
            <a:r>
              <a:rPr sz="12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60" dirty="0">
                <a:solidFill>
                  <a:srgbClr val="585858"/>
                </a:solidFill>
                <a:latin typeface="Arial Black"/>
                <a:cs typeface="Arial Black"/>
              </a:rPr>
              <a:t>Çamlıca</a:t>
            </a:r>
            <a:r>
              <a:rPr sz="12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40" dirty="0">
                <a:solidFill>
                  <a:srgbClr val="585858"/>
                </a:solidFill>
                <a:latin typeface="Arial Black"/>
                <a:cs typeface="Arial Black"/>
              </a:rPr>
              <a:t>Mah.</a:t>
            </a:r>
            <a:r>
              <a:rPr sz="12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10" dirty="0">
                <a:solidFill>
                  <a:srgbClr val="585858"/>
                </a:solidFill>
                <a:latin typeface="Arial Black"/>
                <a:cs typeface="Arial Black"/>
              </a:rPr>
              <a:t>N83/18 </a:t>
            </a:r>
            <a:r>
              <a:rPr sz="1200" spc="-50" dirty="0">
                <a:solidFill>
                  <a:srgbClr val="585858"/>
                </a:solidFill>
                <a:latin typeface="Arial Black"/>
                <a:cs typeface="Arial Black"/>
              </a:rPr>
              <a:t>Yenimahalle/Ankara</a:t>
            </a:r>
            <a:r>
              <a:rPr sz="1200" spc="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10" dirty="0">
                <a:solidFill>
                  <a:srgbClr val="585858"/>
                </a:solidFill>
                <a:latin typeface="Arial Black"/>
                <a:cs typeface="Arial Black"/>
              </a:rPr>
              <a:t>adresinde </a:t>
            </a:r>
            <a:r>
              <a:rPr sz="1200" spc="-25" dirty="0">
                <a:solidFill>
                  <a:srgbClr val="585858"/>
                </a:solidFill>
                <a:latin typeface="Arial Black"/>
                <a:cs typeface="Arial Black"/>
              </a:rPr>
              <a:t>toplam</a:t>
            </a:r>
            <a:r>
              <a:rPr sz="12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50" dirty="0">
                <a:solidFill>
                  <a:srgbClr val="585858"/>
                </a:solidFill>
                <a:latin typeface="Arial Black"/>
                <a:cs typeface="Arial Black"/>
              </a:rPr>
              <a:t>3.000</a:t>
            </a:r>
            <a:r>
              <a:rPr sz="12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45" dirty="0">
                <a:solidFill>
                  <a:srgbClr val="585858"/>
                </a:solidFill>
                <a:latin typeface="Arial Black"/>
                <a:cs typeface="Arial Black"/>
              </a:rPr>
              <a:t>m2’lik</a:t>
            </a:r>
            <a:r>
              <a:rPr sz="12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50" dirty="0">
                <a:solidFill>
                  <a:srgbClr val="585858"/>
                </a:solidFill>
                <a:latin typeface="Arial Black"/>
                <a:cs typeface="Arial Black"/>
              </a:rPr>
              <a:t>yeni</a:t>
            </a:r>
            <a:r>
              <a:rPr sz="12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20" dirty="0">
                <a:solidFill>
                  <a:srgbClr val="585858"/>
                </a:solidFill>
                <a:latin typeface="Arial Black"/>
                <a:cs typeface="Arial Black"/>
              </a:rPr>
              <a:t>bir</a:t>
            </a:r>
            <a:r>
              <a:rPr sz="12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20" dirty="0">
                <a:solidFill>
                  <a:srgbClr val="585858"/>
                </a:solidFill>
                <a:latin typeface="Arial Black"/>
                <a:cs typeface="Arial Black"/>
              </a:rPr>
              <a:t>depo </a:t>
            </a:r>
            <a:r>
              <a:rPr sz="1200" spc="-10" dirty="0">
                <a:solidFill>
                  <a:srgbClr val="585858"/>
                </a:solidFill>
                <a:latin typeface="Arial Black"/>
                <a:cs typeface="Arial Black"/>
              </a:rPr>
              <a:t>kiralanmıştır.</a:t>
            </a:r>
            <a:endParaRPr sz="1200">
              <a:latin typeface="Arial Black"/>
              <a:cs typeface="Arial Black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930172" y="3645527"/>
            <a:ext cx="5146675" cy="2807335"/>
            <a:chOff x="2930172" y="3645527"/>
            <a:chExt cx="5146675" cy="2807335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36458" y="4036327"/>
              <a:ext cx="3870957" cy="194767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30172" y="3645527"/>
              <a:ext cx="5146158" cy="2806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672" y="1560756"/>
            <a:ext cx="9961880" cy="4886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37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Bu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sunum,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Gimat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Mağazacılık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Sanayi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ve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80" dirty="0">
                <a:solidFill>
                  <a:srgbClr val="585858"/>
                </a:solidFill>
                <a:latin typeface="Arial Black"/>
                <a:cs typeface="Arial Black"/>
              </a:rPr>
              <a:t>Ticaret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A.Ş.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(“Şirket”)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tarafından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yalnızca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bilgilendirme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amacıyla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hazırlanmıştır.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Sunumda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yer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alan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bilgi,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değerlendirme,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yorum,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beklenti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ve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finansal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veriler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kamuya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açıklanan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finansal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tablolar,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yönetim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raporları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ve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Şirket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yönetiminin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mevcut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değerlendirmeleri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95" dirty="0">
                <a:solidFill>
                  <a:srgbClr val="585858"/>
                </a:solidFill>
                <a:latin typeface="Arial Black"/>
                <a:cs typeface="Arial Black"/>
              </a:rPr>
              <a:t>esas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alınarak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hazırlanmış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olup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bağımsız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olarak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doğrulanmamıştır.</a:t>
            </a:r>
            <a:endParaRPr sz="1100">
              <a:latin typeface="Arial Black"/>
              <a:cs typeface="Arial Black"/>
            </a:endParaRPr>
          </a:p>
          <a:p>
            <a:pPr marL="12700" marR="146685">
              <a:lnSpc>
                <a:spcPct val="100000"/>
              </a:lnSpc>
              <a:spcBef>
                <a:spcPts val="1320"/>
              </a:spcBef>
            </a:pP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Sermaye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5" dirty="0">
                <a:solidFill>
                  <a:srgbClr val="585858"/>
                </a:solidFill>
                <a:latin typeface="Arial Black"/>
                <a:cs typeface="Arial Black"/>
              </a:rPr>
              <a:t>Piyasası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Kurulu’nun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(“SPK”)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10" dirty="0">
                <a:solidFill>
                  <a:srgbClr val="585858"/>
                </a:solidFill>
                <a:latin typeface="Arial Black"/>
                <a:cs typeface="Arial Black"/>
              </a:rPr>
              <a:t>28.12.2023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tarih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ve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95" dirty="0">
                <a:solidFill>
                  <a:srgbClr val="585858"/>
                </a:solidFill>
                <a:latin typeface="Arial Black"/>
                <a:cs typeface="Arial Black"/>
              </a:rPr>
              <a:t>81/1820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sayılı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kararı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uyarınca,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Türkiye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Muhasebe/Finansal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Raporlama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Standartları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(“TMS/TFRS”)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kapsamında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raporlama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yapan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ihraççılar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için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enflasyon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muhasebesi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uygulanması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zorunlu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hale gelmiştir.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Bu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kapsamda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Şirket’in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finansal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verileri,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Türkiye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Muhasebe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Standardı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80" dirty="0">
                <a:solidFill>
                  <a:srgbClr val="585858"/>
                </a:solidFill>
                <a:latin typeface="Arial Black"/>
                <a:cs typeface="Arial Black"/>
              </a:rPr>
              <a:t>29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(“TMS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80" dirty="0">
                <a:solidFill>
                  <a:srgbClr val="585858"/>
                </a:solidFill>
                <a:latin typeface="Arial Black"/>
                <a:cs typeface="Arial Black"/>
              </a:rPr>
              <a:t>29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–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5" dirty="0">
                <a:solidFill>
                  <a:srgbClr val="585858"/>
                </a:solidFill>
                <a:latin typeface="Arial Black"/>
                <a:cs typeface="Arial Black"/>
              </a:rPr>
              <a:t>Yüksek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Enflasyonlu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Ekonomilerde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Finansal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Raporlama”)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hükümleri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doğrultusunda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enflasyon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etkileri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dikkate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alınarak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hazırlanmış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ve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karşılaştırmalı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olarak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sunulmuştur.</a:t>
            </a:r>
            <a:endParaRPr sz="1100">
              <a:latin typeface="Arial Black"/>
              <a:cs typeface="Arial Black"/>
            </a:endParaRPr>
          </a:p>
          <a:p>
            <a:pPr marL="12700" marR="252095">
              <a:lnSpc>
                <a:spcPct val="100000"/>
              </a:lnSpc>
              <a:spcBef>
                <a:spcPts val="1320"/>
              </a:spcBef>
            </a:pP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Aksi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belirtilmedikçe,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bu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sunumda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yer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alan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tüm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finansal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veriler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20" dirty="0">
                <a:solidFill>
                  <a:srgbClr val="585858"/>
                </a:solidFill>
                <a:latin typeface="Arial Black"/>
                <a:cs typeface="Arial Black"/>
              </a:rPr>
              <a:t>31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Mart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2026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tarihi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itibarıyla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Türk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Lirası’nın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satın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alma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gücü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95" dirty="0">
                <a:solidFill>
                  <a:srgbClr val="585858"/>
                </a:solidFill>
                <a:latin typeface="Arial Black"/>
                <a:cs typeface="Arial Black"/>
              </a:rPr>
              <a:t>esas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alınarak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ifade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edilmiştir.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Bazı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5" dirty="0">
                <a:solidFill>
                  <a:srgbClr val="585858"/>
                </a:solidFill>
                <a:latin typeface="Arial Black"/>
                <a:cs typeface="Arial Black"/>
              </a:rPr>
              <a:t>seçili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operasyonel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ve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finansal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göstergeler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80" dirty="0">
                <a:solidFill>
                  <a:srgbClr val="585858"/>
                </a:solidFill>
                <a:latin typeface="Arial Black"/>
                <a:cs typeface="Arial Black"/>
              </a:rPr>
              <a:t>ise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yalnızca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yatırımcıların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şirket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performansını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daha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sağlıklı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değerlendirebilmesi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amacıyla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enflasyon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muhasebesi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etkileri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hariç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tutularak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ayrıca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sunulmuş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olabilir.</a:t>
            </a:r>
            <a:endParaRPr sz="11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1320"/>
              </a:spcBef>
            </a:pP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Bu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sunumda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yer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alan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ileriye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dönük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açıklamalar;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Şirket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yönetiminin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mevcut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beklenti,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varsayım,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öngörü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ve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değerlendirmelerini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yansıtmakta olup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çeşitli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riskler,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belirsizlikler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ve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diğer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faktörlere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bağlı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olarak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farklılık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gösterebilir.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Gerçekleşecek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sonuçlar;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makroekonomik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gelişmeler,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piyasa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koşulları,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enflasyon,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faiz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oranları,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döviz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kurları,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tüketici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davranışları,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rekabet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koşulları,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tedarik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zinciri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dinamikleri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ve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düzenleyici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otoritelerin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kararları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gibi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Şirket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kontrolü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dışındaki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unsurlar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nedeniyle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burada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öngörülen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sonuçlardan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önemli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ölçüde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farklı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gerçekleşebilir.</a:t>
            </a:r>
            <a:endParaRPr sz="1100">
              <a:latin typeface="Arial Black"/>
              <a:cs typeface="Arial Black"/>
            </a:endParaRPr>
          </a:p>
          <a:p>
            <a:pPr marL="12700" marR="427355">
              <a:lnSpc>
                <a:spcPct val="100000"/>
              </a:lnSpc>
              <a:spcBef>
                <a:spcPts val="1320"/>
              </a:spcBef>
            </a:pP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Şirket,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Yönetim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Kurulu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üyeleri,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yöneticileri,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çalışanları,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danışmanları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veya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temsilcileri;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bu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sunumda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yer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alan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bilgilerin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kullanımı,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yorumlanması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veya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sunuma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dayanılarak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alınan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kararlar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nedeniyle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doğabilecek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doğrudan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veya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dolaylı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herhangi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bir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zarar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bakımından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sorumluluk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kabul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etmemektedir.</a:t>
            </a:r>
            <a:endParaRPr sz="1100">
              <a:latin typeface="Arial Black"/>
              <a:cs typeface="Arial Black"/>
            </a:endParaRPr>
          </a:p>
          <a:p>
            <a:pPr marL="12700" marR="292735">
              <a:lnSpc>
                <a:spcPct val="100000"/>
              </a:lnSpc>
              <a:spcBef>
                <a:spcPts val="1320"/>
              </a:spcBef>
            </a:pP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Bu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sunum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herhangi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bir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yatırım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tavsiyesi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niteliği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taşımamakta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olup;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sermaye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piyasası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araçlarının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alım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veya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satımı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için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teklif,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davet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5" dirty="0">
                <a:solidFill>
                  <a:srgbClr val="585858"/>
                </a:solidFill>
                <a:latin typeface="Arial Black"/>
                <a:cs typeface="Arial Black"/>
              </a:rPr>
              <a:t>ya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da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öneri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oluşturmaz.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Sunum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içerisinde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yer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alan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hiçbir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bilgi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herhangi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bir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sözleşme,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taahhüt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veya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yatırım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kararına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dayanak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teşkil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etmez.</a:t>
            </a:r>
            <a:endParaRPr sz="1100">
              <a:latin typeface="Arial Black"/>
              <a:cs typeface="Arial Black"/>
            </a:endParaRPr>
          </a:p>
          <a:p>
            <a:pPr marL="12700" marR="427355">
              <a:lnSpc>
                <a:spcPct val="100000"/>
              </a:lnSpc>
              <a:spcBef>
                <a:spcPts val="1320"/>
              </a:spcBef>
            </a:pP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Sunumda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yer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alan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5" dirty="0">
                <a:solidFill>
                  <a:srgbClr val="585858"/>
                </a:solidFill>
                <a:latin typeface="Arial Black"/>
                <a:cs typeface="Arial Black"/>
              </a:rPr>
              <a:t>sayısal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verilerde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yuvarlama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uygulanmış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olabilir.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Bu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nedenle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toplam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rakamlar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ile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alt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kırılımların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toplamları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arasında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farklılıklar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oluşabilir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ve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yüzdeler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matematiksel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olarak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tam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sonuç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vermeyebilir.</a:t>
            </a:r>
            <a:endParaRPr sz="1100">
              <a:latin typeface="Arial Black"/>
              <a:cs typeface="Arial Black"/>
            </a:endParaRPr>
          </a:p>
          <a:p>
            <a:pPr marL="12700" marR="397510">
              <a:lnSpc>
                <a:spcPct val="100000"/>
              </a:lnSpc>
            </a:pP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Bu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sunumun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tamamı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veya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herhangi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bir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bölümü,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Şirket’in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yazılı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izni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olmaksızın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çoğaltılamaz,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yayımlanamaz,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dağıtılamaz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veya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üçüncü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kişilerle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paylaşılamaz.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7257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105"/>
              </a:spcBef>
            </a:pPr>
            <a:r>
              <a:rPr spc="-90" dirty="0">
                <a:solidFill>
                  <a:srgbClr val="585858"/>
                </a:solidFill>
              </a:rPr>
              <a:t>ÇEKİNCE</a:t>
            </a:r>
            <a:r>
              <a:rPr spc="-45" dirty="0">
                <a:solidFill>
                  <a:srgbClr val="585858"/>
                </a:solidFill>
              </a:rPr>
              <a:t> </a:t>
            </a:r>
            <a:r>
              <a:rPr spc="-55" dirty="0">
                <a:solidFill>
                  <a:srgbClr val="585858"/>
                </a:solidFill>
              </a:rPr>
              <a:t>BEYANI</a:t>
            </a:r>
          </a:p>
        </p:txBody>
      </p:sp>
      <p:sp>
        <p:nvSpPr>
          <p:cNvPr id="4" name="object 4"/>
          <p:cNvSpPr/>
          <p:nvPr/>
        </p:nvSpPr>
        <p:spPr>
          <a:xfrm>
            <a:off x="-1800" y="1024900"/>
            <a:ext cx="223520" cy="314960"/>
          </a:xfrm>
          <a:custGeom>
            <a:avLst/>
            <a:gdLst/>
            <a:ahLst/>
            <a:cxnLst/>
            <a:rect l="l" t="t" r="r" b="b"/>
            <a:pathLst>
              <a:path w="223520" h="314959">
                <a:moveTo>
                  <a:pt x="0" y="0"/>
                </a:moveTo>
                <a:lnTo>
                  <a:pt x="0" y="314756"/>
                </a:lnTo>
                <a:lnTo>
                  <a:pt x="198297" y="200266"/>
                </a:lnTo>
                <a:lnTo>
                  <a:pt x="216871" y="181502"/>
                </a:lnTo>
                <a:lnTo>
                  <a:pt x="223062" y="157378"/>
                </a:lnTo>
                <a:lnTo>
                  <a:pt x="216871" y="133254"/>
                </a:lnTo>
                <a:lnTo>
                  <a:pt x="198297" y="114490"/>
                </a:lnTo>
                <a:lnTo>
                  <a:pt x="0" y="0"/>
                </a:lnTo>
                <a:close/>
              </a:path>
            </a:pathLst>
          </a:custGeom>
          <a:solidFill>
            <a:srgbClr val="DC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0" y="7001865"/>
            <a:ext cx="4918075" cy="372745"/>
            <a:chOff x="0" y="7001865"/>
            <a:chExt cx="4918075" cy="372745"/>
          </a:xfrm>
        </p:grpSpPr>
        <p:sp>
          <p:nvSpPr>
            <p:cNvPr id="6" name="object 6"/>
            <p:cNvSpPr/>
            <p:nvPr/>
          </p:nvSpPr>
          <p:spPr>
            <a:xfrm>
              <a:off x="17279" y="7001865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D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82885" y="7091946"/>
              <a:ext cx="1334770" cy="257810"/>
            </a:xfrm>
            <a:custGeom>
              <a:avLst/>
              <a:gdLst/>
              <a:ahLst/>
              <a:cxnLst/>
              <a:rect l="l" t="t" r="r" b="b"/>
              <a:pathLst>
                <a:path w="1334769" h="257809">
                  <a:moveTo>
                    <a:pt x="340537" y="257187"/>
                  </a:moveTo>
                  <a:lnTo>
                    <a:pt x="86906" y="241"/>
                  </a:lnTo>
                  <a:lnTo>
                    <a:pt x="0" y="241"/>
                  </a:lnTo>
                  <a:lnTo>
                    <a:pt x="254101" y="257187"/>
                  </a:lnTo>
                  <a:lnTo>
                    <a:pt x="340537" y="257187"/>
                  </a:lnTo>
                  <a:close/>
                </a:path>
                <a:path w="1334769" h="257809">
                  <a:moveTo>
                    <a:pt x="1334668" y="0"/>
                  </a:moveTo>
                  <a:lnTo>
                    <a:pt x="150990" y="0"/>
                  </a:lnTo>
                  <a:lnTo>
                    <a:pt x="392150" y="257213"/>
                  </a:lnTo>
                  <a:lnTo>
                    <a:pt x="1334668" y="257213"/>
                  </a:lnTo>
                  <a:lnTo>
                    <a:pt x="1334668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41461" y="7092176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D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85823" y="7091946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4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06" y="175374"/>
                  </a:lnTo>
                  <a:lnTo>
                    <a:pt x="839914" y="180238"/>
                  </a:lnTo>
                  <a:lnTo>
                    <a:pt x="830122" y="183261"/>
                  </a:lnTo>
                  <a:lnTo>
                    <a:pt x="819848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4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54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7188211"/>
              <a:ext cx="1485900" cy="186690"/>
            </a:xfrm>
            <a:custGeom>
              <a:avLst/>
              <a:gdLst/>
              <a:ahLst/>
              <a:cxnLst/>
              <a:rect l="l" t="t" r="r" b="b"/>
              <a:pathLst>
                <a:path w="1485900" h="186690">
                  <a:moveTo>
                    <a:pt x="1341676" y="0"/>
                  </a:moveTo>
                  <a:lnTo>
                    <a:pt x="2372" y="0"/>
                  </a:lnTo>
                  <a:lnTo>
                    <a:pt x="0" y="847"/>
                  </a:lnTo>
                  <a:lnTo>
                    <a:pt x="0" y="76503"/>
                  </a:lnTo>
                  <a:lnTo>
                    <a:pt x="17282" y="186347"/>
                  </a:lnTo>
                  <a:lnTo>
                    <a:pt x="1485821" y="186347"/>
                  </a:lnTo>
                  <a:lnTo>
                    <a:pt x="1485821" y="88011"/>
                  </a:lnTo>
                  <a:lnTo>
                    <a:pt x="1341676" y="0"/>
                  </a:lnTo>
                  <a:close/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5784824" y="7092150"/>
            <a:ext cx="4907280" cy="257175"/>
          </a:xfrm>
          <a:custGeom>
            <a:avLst/>
            <a:gdLst/>
            <a:ahLst/>
            <a:cxnLst/>
            <a:rect l="l" t="t" r="r" b="b"/>
            <a:pathLst>
              <a:path w="4907280" h="257175">
                <a:moveTo>
                  <a:pt x="4907178" y="0"/>
                </a:moveTo>
                <a:lnTo>
                  <a:pt x="0" y="0"/>
                </a:lnTo>
                <a:lnTo>
                  <a:pt x="0" y="256997"/>
                </a:lnTo>
                <a:lnTo>
                  <a:pt x="4907178" y="256997"/>
                </a:lnTo>
                <a:lnTo>
                  <a:pt x="4907178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9321" y="6997980"/>
            <a:ext cx="740195" cy="448927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364023" y="758901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C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0443" y="189952"/>
            <a:ext cx="2215060" cy="38467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92130" cy="7560309"/>
            <a:chOff x="0" y="0"/>
            <a:chExt cx="1069213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2003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936" y="6998330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D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73538" y="7088416"/>
              <a:ext cx="7118984" cy="257810"/>
            </a:xfrm>
            <a:custGeom>
              <a:avLst/>
              <a:gdLst/>
              <a:ahLst/>
              <a:cxnLst/>
              <a:rect l="l" t="t" r="r" b="b"/>
              <a:pathLst>
                <a:path w="7118984" h="257809">
                  <a:moveTo>
                    <a:pt x="340537" y="257175"/>
                  </a:moveTo>
                  <a:lnTo>
                    <a:pt x="86906" y="228"/>
                  </a:lnTo>
                  <a:lnTo>
                    <a:pt x="0" y="228"/>
                  </a:lnTo>
                  <a:lnTo>
                    <a:pt x="254088" y="257175"/>
                  </a:lnTo>
                  <a:lnTo>
                    <a:pt x="340537" y="257175"/>
                  </a:lnTo>
                  <a:close/>
                </a:path>
                <a:path w="7118984" h="257809">
                  <a:moveTo>
                    <a:pt x="1334668" y="0"/>
                  </a:moveTo>
                  <a:lnTo>
                    <a:pt x="150990" y="0"/>
                  </a:lnTo>
                  <a:lnTo>
                    <a:pt x="392150" y="257213"/>
                  </a:lnTo>
                  <a:lnTo>
                    <a:pt x="1334668" y="257213"/>
                  </a:lnTo>
                  <a:lnTo>
                    <a:pt x="1334668" y="0"/>
                  </a:lnTo>
                  <a:close/>
                </a:path>
                <a:path w="7118984" h="257809">
                  <a:moveTo>
                    <a:pt x="7118464" y="203"/>
                  </a:moveTo>
                  <a:lnTo>
                    <a:pt x="2201951" y="203"/>
                  </a:lnTo>
                  <a:lnTo>
                    <a:pt x="2201951" y="257200"/>
                  </a:lnTo>
                  <a:lnTo>
                    <a:pt x="7118464" y="257200"/>
                  </a:lnTo>
                  <a:lnTo>
                    <a:pt x="7118464" y="203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32118" y="7088640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D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76476" y="7088403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5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18" y="175374"/>
                  </a:lnTo>
                  <a:lnTo>
                    <a:pt x="839914" y="180251"/>
                  </a:lnTo>
                  <a:lnTo>
                    <a:pt x="830122" y="183261"/>
                  </a:lnTo>
                  <a:lnTo>
                    <a:pt x="819848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5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42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79978" y="6994445"/>
              <a:ext cx="740194" cy="44892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7184675"/>
              <a:ext cx="1477010" cy="186690"/>
            </a:xfrm>
            <a:custGeom>
              <a:avLst/>
              <a:gdLst/>
              <a:ahLst/>
              <a:cxnLst/>
              <a:rect l="l" t="t" r="r" b="b"/>
              <a:pathLst>
                <a:path w="1477010" h="186690">
                  <a:moveTo>
                    <a:pt x="1332332" y="0"/>
                  </a:moveTo>
                  <a:lnTo>
                    <a:pt x="0" y="0"/>
                  </a:lnTo>
                  <a:lnTo>
                    <a:pt x="0" y="136056"/>
                  </a:lnTo>
                  <a:lnTo>
                    <a:pt x="7938" y="186347"/>
                  </a:lnTo>
                  <a:lnTo>
                    <a:pt x="1476477" y="186347"/>
                  </a:lnTo>
                  <a:lnTo>
                    <a:pt x="1476477" y="88010"/>
                  </a:lnTo>
                  <a:lnTo>
                    <a:pt x="1332332" y="0"/>
                  </a:lnTo>
                  <a:close/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4679" y="755365"/>
              <a:ext cx="9829165" cy="0"/>
            </a:xfrm>
            <a:custGeom>
              <a:avLst/>
              <a:gdLst/>
              <a:ahLst/>
              <a:cxnLst/>
              <a:rect l="l" t="t" r="r" b="b"/>
              <a:pathLst>
                <a:path w="9829165">
                  <a:moveTo>
                    <a:pt x="0" y="0"/>
                  </a:moveTo>
                  <a:lnTo>
                    <a:pt x="9828898" y="0"/>
                  </a:lnTo>
                </a:path>
              </a:pathLst>
            </a:custGeom>
            <a:ln w="12700">
              <a:solidFill>
                <a:srgbClr val="DC18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1100" y="186418"/>
              <a:ext cx="2215059" cy="384670"/>
            </a:xfrm>
            <a:prstGeom prst="rect">
              <a:avLst/>
            </a:prstGeom>
          </p:spPr>
        </p:pic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7257" rIns="0" bIns="0" rtlCol="0">
            <a:spAutoFit/>
          </a:bodyPr>
          <a:lstStyle/>
          <a:p>
            <a:pPr marL="140970">
              <a:lnSpc>
                <a:spcPct val="100000"/>
              </a:lnSpc>
              <a:spcBef>
                <a:spcPts val="105"/>
              </a:spcBef>
            </a:pPr>
            <a:r>
              <a:rPr spc="-90" dirty="0"/>
              <a:t>İLETİŞİM</a:t>
            </a:r>
            <a:r>
              <a:rPr spc="-40" dirty="0"/>
              <a:t> </a:t>
            </a:r>
            <a:r>
              <a:rPr spc="-75" dirty="0"/>
              <a:t>BİLGİLERİ</a:t>
            </a:r>
          </a:p>
        </p:txBody>
      </p:sp>
      <p:grpSp>
        <p:nvGrpSpPr>
          <p:cNvPr id="13" name="object 13"/>
          <p:cNvGrpSpPr/>
          <p:nvPr/>
        </p:nvGrpSpPr>
        <p:grpSpPr>
          <a:xfrm>
            <a:off x="1796084" y="1852638"/>
            <a:ext cx="6885940" cy="4493260"/>
            <a:chOff x="1796084" y="1852638"/>
            <a:chExt cx="6885940" cy="449326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96084" y="1852638"/>
              <a:ext cx="6885427" cy="449275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121853" y="2033107"/>
              <a:ext cx="6448425" cy="4058285"/>
            </a:xfrm>
            <a:custGeom>
              <a:avLst/>
              <a:gdLst/>
              <a:ahLst/>
              <a:cxnLst/>
              <a:rect l="l" t="t" r="r" b="b"/>
              <a:pathLst>
                <a:path w="6448425" h="4058285">
                  <a:moveTo>
                    <a:pt x="6214097" y="0"/>
                  </a:moveTo>
                  <a:lnTo>
                    <a:pt x="234200" y="0"/>
                  </a:lnTo>
                  <a:lnTo>
                    <a:pt x="186999" y="4758"/>
                  </a:lnTo>
                  <a:lnTo>
                    <a:pt x="143037" y="18405"/>
                  </a:lnTo>
                  <a:lnTo>
                    <a:pt x="103255" y="40000"/>
                  </a:lnTo>
                  <a:lnTo>
                    <a:pt x="68594" y="68599"/>
                  </a:lnTo>
                  <a:lnTo>
                    <a:pt x="39996" y="103260"/>
                  </a:lnTo>
                  <a:lnTo>
                    <a:pt x="18404" y="143042"/>
                  </a:lnTo>
                  <a:lnTo>
                    <a:pt x="4757" y="187003"/>
                  </a:lnTo>
                  <a:lnTo>
                    <a:pt x="0" y="234200"/>
                  </a:lnTo>
                  <a:lnTo>
                    <a:pt x="0" y="3823677"/>
                  </a:lnTo>
                  <a:lnTo>
                    <a:pt x="4757" y="3870874"/>
                  </a:lnTo>
                  <a:lnTo>
                    <a:pt x="18404" y="3914833"/>
                  </a:lnTo>
                  <a:lnTo>
                    <a:pt x="39996" y="3954613"/>
                  </a:lnTo>
                  <a:lnTo>
                    <a:pt x="68594" y="3989273"/>
                  </a:lnTo>
                  <a:lnTo>
                    <a:pt x="103255" y="4017869"/>
                  </a:lnTo>
                  <a:lnTo>
                    <a:pt x="143037" y="4039462"/>
                  </a:lnTo>
                  <a:lnTo>
                    <a:pt x="186999" y="4053107"/>
                  </a:lnTo>
                  <a:lnTo>
                    <a:pt x="234200" y="4057865"/>
                  </a:lnTo>
                  <a:lnTo>
                    <a:pt x="6214097" y="4057865"/>
                  </a:lnTo>
                  <a:lnTo>
                    <a:pt x="6261293" y="4053107"/>
                  </a:lnTo>
                  <a:lnTo>
                    <a:pt x="6305253" y="4039462"/>
                  </a:lnTo>
                  <a:lnTo>
                    <a:pt x="6345033" y="4017869"/>
                  </a:lnTo>
                  <a:lnTo>
                    <a:pt x="6379692" y="3989273"/>
                  </a:lnTo>
                  <a:lnTo>
                    <a:pt x="6408289" y="3954613"/>
                  </a:lnTo>
                  <a:lnTo>
                    <a:pt x="6429881" y="3914833"/>
                  </a:lnTo>
                  <a:lnTo>
                    <a:pt x="6443527" y="3870874"/>
                  </a:lnTo>
                  <a:lnTo>
                    <a:pt x="6448285" y="3823677"/>
                  </a:lnTo>
                  <a:lnTo>
                    <a:pt x="6448285" y="234200"/>
                  </a:lnTo>
                  <a:lnTo>
                    <a:pt x="6443527" y="187003"/>
                  </a:lnTo>
                  <a:lnTo>
                    <a:pt x="6429881" y="143042"/>
                  </a:lnTo>
                  <a:lnTo>
                    <a:pt x="6408289" y="103260"/>
                  </a:lnTo>
                  <a:lnTo>
                    <a:pt x="6379692" y="68599"/>
                  </a:lnTo>
                  <a:lnTo>
                    <a:pt x="6345033" y="40000"/>
                  </a:lnTo>
                  <a:lnTo>
                    <a:pt x="6305253" y="18405"/>
                  </a:lnTo>
                  <a:lnTo>
                    <a:pt x="6261293" y="4758"/>
                  </a:lnTo>
                  <a:lnTo>
                    <a:pt x="6214097" y="0"/>
                  </a:ln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268359" y="3187712"/>
              <a:ext cx="3223260" cy="2604135"/>
            </a:xfrm>
            <a:custGeom>
              <a:avLst/>
              <a:gdLst/>
              <a:ahLst/>
              <a:cxnLst/>
              <a:rect l="l" t="t" r="r" b="b"/>
              <a:pathLst>
                <a:path w="3223260" h="2604135">
                  <a:moveTo>
                    <a:pt x="346252" y="2270912"/>
                  </a:moveTo>
                  <a:lnTo>
                    <a:pt x="335838" y="2220036"/>
                  </a:lnTo>
                  <a:lnTo>
                    <a:pt x="311810" y="2175967"/>
                  </a:lnTo>
                  <a:lnTo>
                    <a:pt x="276593" y="2140915"/>
                  </a:lnTo>
                  <a:lnTo>
                    <a:pt x="254736" y="2129104"/>
                  </a:lnTo>
                  <a:lnTo>
                    <a:pt x="254736" y="2280043"/>
                  </a:lnTo>
                  <a:lnTo>
                    <a:pt x="248323" y="2311806"/>
                  </a:lnTo>
                  <a:lnTo>
                    <a:pt x="230822" y="2337752"/>
                  </a:lnTo>
                  <a:lnTo>
                    <a:pt x="204889" y="2355240"/>
                  </a:lnTo>
                  <a:lnTo>
                    <a:pt x="173126" y="2361654"/>
                  </a:lnTo>
                  <a:lnTo>
                    <a:pt x="141351" y="2355240"/>
                  </a:lnTo>
                  <a:lnTo>
                    <a:pt x="115417" y="2337752"/>
                  </a:lnTo>
                  <a:lnTo>
                    <a:pt x="97929" y="2311806"/>
                  </a:lnTo>
                  <a:lnTo>
                    <a:pt x="91528" y="2280043"/>
                  </a:lnTo>
                  <a:lnTo>
                    <a:pt x="97929" y="2248281"/>
                  </a:lnTo>
                  <a:lnTo>
                    <a:pt x="115417" y="2222335"/>
                  </a:lnTo>
                  <a:lnTo>
                    <a:pt x="141351" y="2204847"/>
                  </a:lnTo>
                  <a:lnTo>
                    <a:pt x="173126" y="2198433"/>
                  </a:lnTo>
                  <a:lnTo>
                    <a:pt x="204889" y="2204847"/>
                  </a:lnTo>
                  <a:lnTo>
                    <a:pt x="230822" y="2222335"/>
                  </a:lnTo>
                  <a:lnTo>
                    <a:pt x="248323" y="2248281"/>
                  </a:lnTo>
                  <a:lnTo>
                    <a:pt x="254736" y="2280043"/>
                  </a:lnTo>
                  <a:lnTo>
                    <a:pt x="254736" y="2129104"/>
                  </a:lnTo>
                  <a:lnTo>
                    <a:pt x="232625" y="2117140"/>
                  </a:lnTo>
                  <a:lnTo>
                    <a:pt x="182359" y="2106879"/>
                  </a:lnTo>
                  <a:lnTo>
                    <a:pt x="130911" y="2111845"/>
                  </a:lnTo>
                  <a:lnTo>
                    <a:pt x="84505" y="2130996"/>
                  </a:lnTo>
                  <a:lnTo>
                    <a:pt x="45770" y="2162340"/>
                  </a:lnTo>
                  <a:lnTo>
                    <a:pt x="17297" y="2203894"/>
                  </a:lnTo>
                  <a:lnTo>
                    <a:pt x="1727" y="2253691"/>
                  </a:lnTo>
                  <a:lnTo>
                    <a:pt x="0" y="2270912"/>
                  </a:lnTo>
                  <a:lnTo>
                    <a:pt x="101" y="2288883"/>
                  </a:lnTo>
                  <a:lnTo>
                    <a:pt x="2159" y="2306485"/>
                  </a:lnTo>
                  <a:lnTo>
                    <a:pt x="6146" y="2323998"/>
                  </a:lnTo>
                  <a:lnTo>
                    <a:pt x="10795" y="2338794"/>
                  </a:lnTo>
                  <a:lnTo>
                    <a:pt x="10896" y="2339149"/>
                  </a:lnTo>
                  <a:lnTo>
                    <a:pt x="29641" y="2382520"/>
                  </a:lnTo>
                  <a:lnTo>
                    <a:pt x="49898" y="2419362"/>
                  </a:lnTo>
                  <a:lnTo>
                    <a:pt x="72529" y="2454833"/>
                  </a:lnTo>
                  <a:lnTo>
                    <a:pt x="123736" y="2529675"/>
                  </a:lnTo>
                  <a:lnTo>
                    <a:pt x="173151" y="2603512"/>
                  </a:lnTo>
                  <a:lnTo>
                    <a:pt x="191427" y="2574417"/>
                  </a:lnTo>
                  <a:lnTo>
                    <a:pt x="209981" y="2545854"/>
                  </a:lnTo>
                  <a:lnTo>
                    <a:pt x="228828" y="2517597"/>
                  </a:lnTo>
                  <a:lnTo>
                    <a:pt x="293547" y="2422448"/>
                  </a:lnTo>
                  <a:lnTo>
                    <a:pt x="303377" y="2407437"/>
                  </a:lnTo>
                  <a:lnTo>
                    <a:pt x="312508" y="2392197"/>
                  </a:lnTo>
                  <a:lnTo>
                    <a:pt x="320979" y="2376601"/>
                  </a:lnTo>
                  <a:lnTo>
                    <a:pt x="328218" y="2361654"/>
                  </a:lnTo>
                  <a:lnTo>
                    <a:pt x="328803" y="2360460"/>
                  </a:lnTo>
                  <a:lnTo>
                    <a:pt x="342988" y="2316569"/>
                  </a:lnTo>
                  <a:lnTo>
                    <a:pt x="346151" y="2280043"/>
                  </a:lnTo>
                  <a:lnTo>
                    <a:pt x="346252" y="2270912"/>
                  </a:lnTo>
                  <a:close/>
                </a:path>
                <a:path w="3223260" h="2604135">
                  <a:moveTo>
                    <a:pt x="2250427" y="1751571"/>
                  </a:moveTo>
                  <a:lnTo>
                    <a:pt x="2247315" y="1747354"/>
                  </a:lnTo>
                  <a:lnTo>
                    <a:pt x="2143899" y="1712849"/>
                  </a:lnTo>
                  <a:lnTo>
                    <a:pt x="2138997" y="1715376"/>
                  </a:lnTo>
                  <a:lnTo>
                    <a:pt x="2108479" y="1761324"/>
                  </a:lnTo>
                  <a:lnTo>
                    <a:pt x="2105710" y="1765490"/>
                  </a:lnTo>
                  <a:lnTo>
                    <a:pt x="2055609" y="1743278"/>
                  </a:lnTo>
                  <a:lnTo>
                    <a:pt x="2017788" y="1717776"/>
                  </a:lnTo>
                  <a:lnTo>
                    <a:pt x="1983435" y="1687449"/>
                  </a:lnTo>
                  <a:lnTo>
                    <a:pt x="1953221" y="1652981"/>
                  </a:lnTo>
                  <a:lnTo>
                    <a:pt x="1927860" y="1615033"/>
                  </a:lnTo>
                  <a:lnTo>
                    <a:pt x="1908022" y="1574292"/>
                  </a:lnTo>
                  <a:lnTo>
                    <a:pt x="1906397" y="1570228"/>
                  </a:lnTo>
                  <a:lnTo>
                    <a:pt x="1907463" y="1565402"/>
                  </a:lnTo>
                  <a:lnTo>
                    <a:pt x="1956562" y="1532445"/>
                  </a:lnTo>
                  <a:lnTo>
                    <a:pt x="1958746" y="1530273"/>
                  </a:lnTo>
                  <a:lnTo>
                    <a:pt x="1957870" y="1522463"/>
                  </a:lnTo>
                  <a:lnTo>
                    <a:pt x="1956244" y="1519859"/>
                  </a:lnTo>
                  <a:lnTo>
                    <a:pt x="1924697" y="1424800"/>
                  </a:lnTo>
                  <a:lnTo>
                    <a:pt x="1920951" y="1421422"/>
                  </a:lnTo>
                  <a:lnTo>
                    <a:pt x="1886483" y="1421345"/>
                  </a:lnTo>
                  <a:lnTo>
                    <a:pt x="1858606" y="1425460"/>
                  </a:lnTo>
                  <a:lnTo>
                    <a:pt x="1835683" y="1439392"/>
                  </a:lnTo>
                  <a:lnTo>
                    <a:pt x="1820138" y="1461223"/>
                  </a:lnTo>
                  <a:lnTo>
                    <a:pt x="1814436" y="1489011"/>
                  </a:lnTo>
                  <a:lnTo>
                    <a:pt x="1817306" y="1534896"/>
                  </a:lnTo>
                  <a:lnTo>
                    <a:pt x="1825612" y="1579092"/>
                  </a:lnTo>
                  <a:lnTo>
                    <a:pt x="1839010" y="1621282"/>
                  </a:lnTo>
                  <a:lnTo>
                    <a:pt x="1857184" y="1661096"/>
                  </a:lnTo>
                  <a:lnTo>
                    <a:pt x="1879790" y="1698231"/>
                  </a:lnTo>
                  <a:lnTo>
                    <a:pt x="1906485" y="1732330"/>
                  </a:lnTo>
                  <a:lnTo>
                    <a:pt x="1936940" y="1763052"/>
                  </a:lnTo>
                  <a:lnTo>
                    <a:pt x="1970824" y="1790052"/>
                  </a:lnTo>
                  <a:lnTo>
                    <a:pt x="2007806" y="1813013"/>
                  </a:lnTo>
                  <a:lnTo>
                    <a:pt x="2047532" y="1831581"/>
                  </a:lnTo>
                  <a:lnTo>
                    <a:pt x="2089683" y="1845424"/>
                  </a:lnTo>
                  <a:lnTo>
                    <a:pt x="2133904" y="1854187"/>
                  </a:lnTo>
                  <a:lnTo>
                    <a:pt x="2179891" y="1857552"/>
                  </a:lnTo>
                  <a:lnTo>
                    <a:pt x="2206561" y="1853057"/>
                  </a:lnTo>
                  <a:lnTo>
                    <a:pt x="2228888" y="1839849"/>
                  </a:lnTo>
                  <a:lnTo>
                    <a:pt x="2244280" y="1819313"/>
                  </a:lnTo>
                  <a:lnTo>
                    <a:pt x="2250122" y="1792859"/>
                  </a:lnTo>
                  <a:lnTo>
                    <a:pt x="2250427" y="1751571"/>
                  </a:lnTo>
                  <a:close/>
                </a:path>
                <a:path w="3223260" h="2604135">
                  <a:moveTo>
                    <a:pt x="3204616" y="0"/>
                  </a:moveTo>
                  <a:lnTo>
                    <a:pt x="2695410" y="12"/>
                  </a:lnTo>
                  <a:lnTo>
                    <a:pt x="2695054" y="2832"/>
                  </a:lnTo>
                  <a:lnTo>
                    <a:pt x="2697403" y="5702"/>
                  </a:lnTo>
                  <a:lnTo>
                    <a:pt x="2932176" y="199732"/>
                  </a:lnTo>
                  <a:lnTo>
                    <a:pt x="2939986" y="204482"/>
                  </a:lnTo>
                  <a:lnTo>
                    <a:pt x="2948622" y="206540"/>
                  </a:lnTo>
                  <a:lnTo>
                    <a:pt x="2957487" y="205422"/>
                  </a:lnTo>
                  <a:lnTo>
                    <a:pt x="2965983" y="200672"/>
                  </a:lnTo>
                  <a:lnTo>
                    <a:pt x="3197390" y="8775"/>
                  </a:lnTo>
                  <a:lnTo>
                    <a:pt x="3202406" y="5880"/>
                  </a:lnTo>
                  <a:lnTo>
                    <a:pt x="3204616" y="0"/>
                  </a:lnTo>
                  <a:close/>
                </a:path>
                <a:path w="3223260" h="2604135">
                  <a:moveTo>
                    <a:pt x="3223222" y="70942"/>
                  </a:moveTo>
                  <a:lnTo>
                    <a:pt x="3222853" y="23609"/>
                  </a:lnTo>
                  <a:lnTo>
                    <a:pt x="3218992" y="14046"/>
                  </a:lnTo>
                  <a:lnTo>
                    <a:pt x="3200552" y="30111"/>
                  </a:lnTo>
                  <a:lnTo>
                    <a:pt x="2976969" y="214706"/>
                  </a:lnTo>
                  <a:lnTo>
                    <a:pt x="2964662" y="221996"/>
                  </a:lnTo>
                  <a:lnTo>
                    <a:pt x="2951099" y="225069"/>
                  </a:lnTo>
                  <a:lnTo>
                    <a:pt x="2937586" y="223634"/>
                  </a:lnTo>
                  <a:lnTo>
                    <a:pt x="2925432" y="217373"/>
                  </a:lnTo>
                  <a:lnTo>
                    <a:pt x="2879026" y="180441"/>
                  </a:lnTo>
                  <a:lnTo>
                    <a:pt x="2690888" y="23990"/>
                  </a:lnTo>
                  <a:lnTo>
                    <a:pt x="2680779" y="14363"/>
                  </a:lnTo>
                  <a:lnTo>
                    <a:pt x="2678074" y="19329"/>
                  </a:lnTo>
                  <a:lnTo>
                    <a:pt x="2676448" y="24269"/>
                  </a:lnTo>
                  <a:lnTo>
                    <a:pt x="2676499" y="335419"/>
                  </a:lnTo>
                  <a:lnTo>
                    <a:pt x="2680297" y="341769"/>
                  </a:lnTo>
                  <a:lnTo>
                    <a:pt x="2684742" y="346583"/>
                  </a:lnTo>
                  <a:lnTo>
                    <a:pt x="2695854" y="335521"/>
                  </a:lnTo>
                  <a:lnTo>
                    <a:pt x="2852356" y="193522"/>
                  </a:lnTo>
                  <a:lnTo>
                    <a:pt x="2869107" y="179095"/>
                  </a:lnTo>
                  <a:lnTo>
                    <a:pt x="2874264" y="181495"/>
                  </a:lnTo>
                  <a:lnTo>
                    <a:pt x="2878137" y="184162"/>
                  </a:lnTo>
                  <a:lnTo>
                    <a:pt x="2881719" y="188379"/>
                  </a:lnTo>
                  <a:lnTo>
                    <a:pt x="2878226" y="194017"/>
                  </a:lnTo>
                  <a:lnTo>
                    <a:pt x="2830982" y="237451"/>
                  </a:lnTo>
                  <a:lnTo>
                    <a:pt x="2700756" y="355625"/>
                  </a:lnTo>
                  <a:lnTo>
                    <a:pt x="2699093" y="359067"/>
                  </a:lnTo>
                  <a:lnTo>
                    <a:pt x="2702141" y="360591"/>
                  </a:lnTo>
                  <a:lnTo>
                    <a:pt x="3194278" y="360578"/>
                  </a:lnTo>
                  <a:lnTo>
                    <a:pt x="3196933" y="359956"/>
                  </a:lnTo>
                  <a:lnTo>
                    <a:pt x="3198380" y="359359"/>
                  </a:lnTo>
                  <a:lnTo>
                    <a:pt x="3199917" y="357543"/>
                  </a:lnTo>
                  <a:lnTo>
                    <a:pt x="3033001" y="206260"/>
                  </a:lnTo>
                  <a:lnTo>
                    <a:pt x="3026943" y="200774"/>
                  </a:lnTo>
                  <a:lnTo>
                    <a:pt x="3020085" y="196062"/>
                  </a:lnTo>
                  <a:lnTo>
                    <a:pt x="3018853" y="188264"/>
                  </a:lnTo>
                  <a:lnTo>
                    <a:pt x="3018701" y="184099"/>
                  </a:lnTo>
                  <a:lnTo>
                    <a:pt x="3028226" y="177419"/>
                  </a:lnTo>
                  <a:lnTo>
                    <a:pt x="3214446" y="346798"/>
                  </a:lnTo>
                  <a:lnTo>
                    <a:pt x="3220504" y="341071"/>
                  </a:lnTo>
                  <a:lnTo>
                    <a:pt x="3223133" y="333667"/>
                  </a:lnTo>
                  <a:lnTo>
                    <a:pt x="3223222" y="70942"/>
                  </a:lnTo>
                  <a:close/>
                </a:path>
              </a:pathLst>
            </a:custGeom>
            <a:solidFill>
              <a:srgbClr val="216C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664779" y="3655042"/>
            <a:ext cx="5680710" cy="22644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639445" algn="ctr">
              <a:lnSpc>
                <a:spcPct val="100000"/>
              </a:lnSpc>
              <a:spcBef>
                <a:spcPts val="90"/>
              </a:spcBef>
            </a:pPr>
            <a:r>
              <a:rPr sz="1650" spc="-10" dirty="0">
                <a:solidFill>
                  <a:srgbClr val="585858"/>
                </a:solidFill>
                <a:latin typeface="MS Reference Sans Serif"/>
                <a:cs typeface="MS Reference Sans Serif"/>
                <a:hlinkClick r:id="rId6"/>
              </a:rPr>
              <a:t>yatirimciiliskileri@gimatgross.net</a:t>
            </a:r>
            <a:endParaRPr sz="1650">
              <a:latin typeface="MS Reference Sans Serif"/>
              <a:cs typeface="MS Reference Sans Serif"/>
            </a:endParaRPr>
          </a:p>
          <a:p>
            <a:pPr marR="638810" algn="ctr">
              <a:lnSpc>
                <a:spcPct val="100000"/>
              </a:lnSpc>
              <a:spcBef>
                <a:spcPts val="1375"/>
              </a:spcBef>
            </a:pPr>
            <a:r>
              <a:rPr sz="1650" spc="-10" dirty="0">
                <a:solidFill>
                  <a:srgbClr val="585858"/>
                </a:solidFill>
                <a:latin typeface="MS Reference Sans Serif"/>
                <a:cs typeface="MS Reference Sans Serif"/>
                <a:hlinkClick r:id="rId7"/>
              </a:rPr>
              <a:t>www.gimatgross.net</a:t>
            </a:r>
            <a:endParaRPr sz="1650">
              <a:latin typeface="MS Reference Sans Serif"/>
              <a:cs typeface="MS Reference Sans Serif"/>
            </a:endParaRPr>
          </a:p>
          <a:p>
            <a:pPr marR="45085" algn="ctr">
              <a:lnSpc>
                <a:spcPct val="100000"/>
              </a:lnSpc>
              <a:spcBef>
                <a:spcPts val="2690"/>
              </a:spcBef>
            </a:pPr>
            <a:r>
              <a:rPr sz="165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0</a:t>
            </a:r>
            <a:r>
              <a:rPr sz="1650" spc="-3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 </a:t>
            </a:r>
            <a:r>
              <a:rPr sz="165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312</a:t>
            </a:r>
            <a:r>
              <a:rPr sz="1650" spc="-3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 </a:t>
            </a:r>
            <a:r>
              <a:rPr sz="165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666</a:t>
            </a:r>
            <a:r>
              <a:rPr sz="1650" spc="-3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 </a:t>
            </a:r>
            <a:r>
              <a:rPr sz="165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38</a:t>
            </a:r>
            <a:r>
              <a:rPr sz="1650" spc="-25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 38</a:t>
            </a:r>
            <a:endParaRPr sz="1650">
              <a:latin typeface="MS Reference Sans Serif"/>
              <a:cs typeface="MS Reference Sans Serif"/>
            </a:endParaRPr>
          </a:p>
          <a:p>
            <a:pPr marL="12700" marR="5080" algn="ctr">
              <a:lnSpc>
                <a:spcPct val="100000"/>
              </a:lnSpc>
              <a:spcBef>
                <a:spcPts val="3315"/>
              </a:spcBef>
            </a:pPr>
            <a:r>
              <a:rPr sz="1200" dirty="0">
                <a:latin typeface="MS Reference Sans Serif"/>
                <a:cs typeface="MS Reference Sans Serif"/>
              </a:rPr>
              <a:t>Merkez</a:t>
            </a:r>
            <a:r>
              <a:rPr sz="1200" spc="-45" dirty="0">
                <a:latin typeface="MS Reference Sans Serif"/>
                <a:cs typeface="MS Reference Sans Serif"/>
              </a:rPr>
              <a:t> </a:t>
            </a:r>
            <a:r>
              <a:rPr sz="1200" dirty="0">
                <a:latin typeface="MS Reference Sans Serif"/>
                <a:cs typeface="MS Reference Sans Serif"/>
              </a:rPr>
              <a:t>şube</a:t>
            </a:r>
            <a:r>
              <a:rPr sz="1200" spc="-45" dirty="0">
                <a:latin typeface="MS Reference Sans Serif"/>
                <a:cs typeface="MS Reference Sans Serif"/>
              </a:rPr>
              <a:t> </a:t>
            </a:r>
            <a:r>
              <a:rPr sz="1200" dirty="0">
                <a:latin typeface="MS Reference Sans Serif"/>
                <a:cs typeface="MS Reference Sans Serif"/>
              </a:rPr>
              <a:t>adres:</a:t>
            </a:r>
            <a:r>
              <a:rPr sz="1200" spc="-40" dirty="0">
                <a:latin typeface="MS Reference Sans Serif"/>
                <a:cs typeface="MS Reference Sans Serif"/>
              </a:rPr>
              <a:t> </a:t>
            </a:r>
            <a:r>
              <a:rPr sz="1200" dirty="0">
                <a:latin typeface="MS Reference Sans Serif"/>
                <a:cs typeface="MS Reference Sans Serif"/>
              </a:rPr>
              <a:t>Macun</a:t>
            </a:r>
            <a:r>
              <a:rPr sz="1200" spc="-45" dirty="0">
                <a:latin typeface="MS Reference Sans Serif"/>
                <a:cs typeface="MS Reference Sans Serif"/>
              </a:rPr>
              <a:t> </a:t>
            </a:r>
            <a:r>
              <a:rPr sz="1200" dirty="0">
                <a:latin typeface="MS Reference Sans Serif"/>
                <a:cs typeface="MS Reference Sans Serif"/>
              </a:rPr>
              <a:t>Mah.</a:t>
            </a:r>
            <a:r>
              <a:rPr sz="1200" spc="-40" dirty="0">
                <a:latin typeface="MS Reference Sans Serif"/>
                <a:cs typeface="MS Reference Sans Serif"/>
              </a:rPr>
              <a:t> </a:t>
            </a:r>
            <a:r>
              <a:rPr sz="1200" dirty="0">
                <a:latin typeface="MS Reference Sans Serif"/>
                <a:cs typeface="MS Reference Sans Serif"/>
              </a:rPr>
              <a:t>Bağdat</a:t>
            </a:r>
            <a:r>
              <a:rPr sz="1200" spc="-45" dirty="0">
                <a:latin typeface="MS Reference Sans Serif"/>
                <a:cs typeface="MS Reference Sans Serif"/>
              </a:rPr>
              <a:t> </a:t>
            </a:r>
            <a:r>
              <a:rPr sz="1200" dirty="0">
                <a:latin typeface="MS Reference Sans Serif"/>
                <a:cs typeface="MS Reference Sans Serif"/>
              </a:rPr>
              <a:t>Cad.</a:t>
            </a:r>
            <a:r>
              <a:rPr sz="1200" spc="-40" dirty="0">
                <a:latin typeface="MS Reference Sans Serif"/>
                <a:cs typeface="MS Reference Sans Serif"/>
              </a:rPr>
              <a:t> </a:t>
            </a:r>
            <a:r>
              <a:rPr sz="1200" dirty="0">
                <a:latin typeface="MS Reference Sans Serif"/>
                <a:cs typeface="MS Reference Sans Serif"/>
              </a:rPr>
              <a:t>101/1</a:t>
            </a:r>
            <a:r>
              <a:rPr sz="1200" spc="-45" dirty="0">
                <a:latin typeface="MS Reference Sans Serif"/>
                <a:cs typeface="MS Reference Sans Serif"/>
              </a:rPr>
              <a:t> </a:t>
            </a:r>
            <a:r>
              <a:rPr sz="1200" spc="-10" dirty="0">
                <a:latin typeface="MS Reference Sans Serif"/>
                <a:cs typeface="MS Reference Sans Serif"/>
              </a:rPr>
              <a:t>Yenimahalle/ANKARA </a:t>
            </a:r>
            <a:r>
              <a:rPr sz="1200" dirty="0">
                <a:latin typeface="MS Reference Sans Serif"/>
                <a:cs typeface="MS Reference Sans Serif"/>
              </a:rPr>
              <a:t>Ovacık</a:t>
            </a:r>
            <a:r>
              <a:rPr sz="1200" spc="-50" dirty="0">
                <a:latin typeface="MS Reference Sans Serif"/>
                <a:cs typeface="MS Reference Sans Serif"/>
              </a:rPr>
              <a:t> </a:t>
            </a:r>
            <a:r>
              <a:rPr sz="1200" dirty="0">
                <a:latin typeface="MS Reference Sans Serif"/>
                <a:cs typeface="MS Reference Sans Serif"/>
              </a:rPr>
              <a:t>şube</a:t>
            </a:r>
            <a:r>
              <a:rPr sz="1200" spc="-50" dirty="0">
                <a:latin typeface="MS Reference Sans Serif"/>
                <a:cs typeface="MS Reference Sans Serif"/>
              </a:rPr>
              <a:t> </a:t>
            </a:r>
            <a:r>
              <a:rPr sz="1200" dirty="0">
                <a:latin typeface="MS Reference Sans Serif"/>
                <a:cs typeface="MS Reference Sans Serif"/>
              </a:rPr>
              <a:t>adres:</a:t>
            </a:r>
            <a:r>
              <a:rPr sz="1200" spc="-50" dirty="0">
                <a:latin typeface="MS Reference Sans Serif"/>
                <a:cs typeface="MS Reference Sans Serif"/>
              </a:rPr>
              <a:t> </a:t>
            </a:r>
            <a:r>
              <a:rPr sz="1200" dirty="0">
                <a:latin typeface="MS Reference Sans Serif"/>
                <a:cs typeface="MS Reference Sans Serif"/>
              </a:rPr>
              <a:t>Ovacık</a:t>
            </a:r>
            <a:r>
              <a:rPr sz="1200" spc="-45" dirty="0">
                <a:latin typeface="MS Reference Sans Serif"/>
                <a:cs typeface="MS Reference Sans Serif"/>
              </a:rPr>
              <a:t> </a:t>
            </a:r>
            <a:r>
              <a:rPr sz="1200" spc="-10" dirty="0">
                <a:latin typeface="MS Reference Sans Serif"/>
                <a:cs typeface="MS Reference Sans Serif"/>
              </a:rPr>
              <a:t>Mah.,</a:t>
            </a:r>
            <a:r>
              <a:rPr sz="1200" spc="-50" dirty="0">
                <a:latin typeface="MS Reference Sans Serif"/>
                <a:cs typeface="MS Reference Sans Serif"/>
              </a:rPr>
              <a:t> </a:t>
            </a:r>
            <a:r>
              <a:rPr sz="1200" spc="-10" dirty="0">
                <a:latin typeface="MS Reference Sans Serif"/>
                <a:cs typeface="MS Reference Sans Serif"/>
              </a:rPr>
              <a:t>Yozgat</a:t>
            </a:r>
            <a:r>
              <a:rPr sz="1200" spc="-50" dirty="0">
                <a:latin typeface="MS Reference Sans Serif"/>
                <a:cs typeface="MS Reference Sans Serif"/>
              </a:rPr>
              <a:t> </a:t>
            </a:r>
            <a:r>
              <a:rPr sz="1200" dirty="0">
                <a:latin typeface="MS Reference Sans Serif"/>
                <a:cs typeface="MS Reference Sans Serif"/>
              </a:rPr>
              <a:t>Bulvarı</a:t>
            </a:r>
            <a:r>
              <a:rPr sz="1200" spc="-45" dirty="0">
                <a:latin typeface="MS Reference Sans Serif"/>
                <a:cs typeface="MS Reference Sans Serif"/>
              </a:rPr>
              <a:t> </a:t>
            </a:r>
            <a:r>
              <a:rPr sz="1200" dirty="0">
                <a:latin typeface="MS Reference Sans Serif"/>
                <a:cs typeface="MS Reference Sans Serif"/>
              </a:rPr>
              <a:t>No:61</a:t>
            </a:r>
            <a:r>
              <a:rPr sz="1200" spc="-50" dirty="0">
                <a:latin typeface="MS Reference Sans Serif"/>
                <a:cs typeface="MS Reference Sans Serif"/>
              </a:rPr>
              <a:t> </a:t>
            </a:r>
            <a:r>
              <a:rPr sz="1200" dirty="0">
                <a:latin typeface="MS Reference Sans Serif"/>
                <a:cs typeface="MS Reference Sans Serif"/>
              </a:rPr>
              <a:t>B</a:t>
            </a:r>
            <a:r>
              <a:rPr sz="1200" spc="-50" dirty="0">
                <a:latin typeface="MS Reference Sans Serif"/>
                <a:cs typeface="MS Reference Sans Serif"/>
              </a:rPr>
              <a:t> </a:t>
            </a:r>
            <a:r>
              <a:rPr sz="1200" dirty="0">
                <a:latin typeface="MS Reference Sans Serif"/>
                <a:cs typeface="MS Reference Sans Serif"/>
              </a:rPr>
              <a:t>Blok</a:t>
            </a:r>
            <a:r>
              <a:rPr sz="1200" spc="-45" dirty="0">
                <a:latin typeface="MS Reference Sans Serif"/>
                <a:cs typeface="MS Reference Sans Serif"/>
              </a:rPr>
              <a:t> </a:t>
            </a:r>
            <a:r>
              <a:rPr sz="1200" dirty="0">
                <a:latin typeface="MS Reference Sans Serif"/>
                <a:cs typeface="MS Reference Sans Serif"/>
              </a:rPr>
              <a:t>Keçiören</a:t>
            </a:r>
            <a:r>
              <a:rPr sz="1200" spc="-50" dirty="0">
                <a:latin typeface="MS Reference Sans Serif"/>
                <a:cs typeface="MS Reference Sans Serif"/>
              </a:rPr>
              <a:t> / </a:t>
            </a:r>
            <a:r>
              <a:rPr sz="1200" spc="-10" dirty="0">
                <a:latin typeface="MS Reference Sans Serif"/>
                <a:cs typeface="MS Reference Sans Serif"/>
              </a:rPr>
              <a:t>ANKARA</a:t>
            </a:r>
            <a:endParaRPr sz="1200">
              <a:latin typeface="MS Reference Sans Serif"/>
              <a:cs typeface="MS Reference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94061" y="2038830"/>
            <a:ext cx="5768340" cy="972185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marL="140335" algn="ctr">
              <a:lnSpc>
                <a:spcPct val="100000"/>
              </a:lnSpc>
              <a:spcBef>
                <a:spcPts val="1425"/>
              </a:spcBef>
            </a:pPr>
            <a:r>
              <a:rPr sz="2000" dirty="0">
                <a:solidFill>
                  <a:srgbClr val="585858"/>
                </a:solidFill>
                <a:latin typeface="Arial Black"/>
                <a:cs typeface="Arial Black"/>
              </a:rPr>
              <a:t>Aylin</a:t>
            </a:r>
            <a:r>
              <a:rPr sz="2000" spc="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2000" spc="-10" dirty="0">
                <a:solidFill>
                  <a:srgbClr val="585858"/>
                </a:solidFill>
                <a:latin typeface="Arial Black"/>
                <a:cs typeface="Arial Black"/>
              </a:rPr>
              <a:t>Kocaman</a:t>
            </a:r>
            <a:endParaRPr sz="2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325"/>
              </a:spcBef>
            </a:pPr>
            <a:r>
              <a:rPr sz="200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Yatırımcı</a:t>
            </a:r>
            <a:r>
              <a:rPr sz="2000" spc="-6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 </a:t>
            </a:r>
            <a:r>
              <a:rPr sz="200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İlişkileri</a:t>
            </a:r>
            <a:r>
              <a:rPr sz="2000" spc="-6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 </a:t>
            </a:r>
            <a:r>
              <a:rPr sz="200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ve</a:t>
            </a:r>
            <a:r>
              <a:rPr sz="2000" spc="-6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 </a:t>
            </a:r>
            <a:r>
              <a:rPr sz="200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Sürdürülebilirlik</a:t>
            </a:r>
            <a:r>
              <a:rPr sz="2000" spc="-6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 </a:t>
            </a:r>
            <a:r>
              <a:rPr sz="2000" spc="-1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Müdürü</a:t>
            </a:r>
            <a:endParaRPr sz="2000">
              <a:latin typeface="MS Reference Sans Serif"/>
              <a:cs typeface="MS Reference Sans Serif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" y="1024900"/>
            <a:ext cx="223520" cy="314960"/>
          </a:xfrm>
          <a:custGeom>
            <a:avLst/>
            <a:gdLst/>
            <a:ahLst/>
            <a:cxnLst/>
            <a:rect l="l" t="t" r="r" b="b"/>
            <a:pathLst>
              <a:path w="223520" h="314959">
                <a:moveTo>
                  <a:pt x="0" y="0"/>
                </a:moveTo>
                <a:lnTo>
                  <a:pt x="0" y="314756"/>
                </a:lnTo>
                <a:lnTo>
                  <a:pt x="198297" y="200266"/>
                </a:lnTo>
                <a:lnTo>
                  <a:pt x="216871" y="181502"/>
                </a:lnTo>
                <a:lnTo>
                  <a:pt x="223062" y="157378"/>
                </a:lnTo>
                <a:lnTo>
                  <a:pt x="216871" y="133254"/>
                </a:lnTo>
                <a:lnTo>
                  <a:pt x="198297" y="114490"/>
                </a:lnTo>
                <a:lnTo>
                  <a:pt x="0" y="0"/>
                </a:lnTo>
                <a:close/>
              </a:path>
            </a:pathLst>
          </a:custGeom>
          <a:solidFill>
            <a:srgbClr val="DC181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13534" y="2436886"/>
            <a:ext cx="1017269" cy="1024890"/>
          </a:xfrm>
          <a:custGeom>
            <a:avLst/>
            <a:gdLst/>
            <a:ahLst/>
            <a:cxnLst/>
            <a:rect l="l" t="t" r="r" b="b"/>
            <a:pathLst>
              <a:path w="1017270" h="1024889">
                <a:moveTo>
                  <a:pt x="516039" y="0"/>
                </a:moveTo>
                <a:lnTo>
                  <a:pt x="458827" y="2334"/>
                </a:lnTo>
                <a:lnTo>
                  <a:pt x="404377" y="9334"/>
                </a:lnTo>
                <a:lnTo>
                  <a:pt x="352675" y="20991"/>
                </a:lnTo>
                <a:lnTo>
                  <a:pt x="303707" y="37299"/>
                </a:lnTo>
                <a:lnTo>
                  <a:pt x="257799" y="57843"/>
                </a:lnTo>
                <a:lnTo>
                  <a:pt x="215363" y="82065"/>
                </a:lnTo>
                <a:lnTo>
                  <a:pt x="176399" y="109971"/>
                </a:lnTo>
                <a:lnTo>
                  <a:pt x="140906" y="141566"/>
                </a:lnTo>
                <a:lnTo>
                  <a:pt x="109034" y="176764"/>
                </a:lnTo>
                <a:lnTo>
                  <a:pt x="81029" y="215414"/>
                </a:lnTo>
                <a:lnTo>
                  <a:pt x="56896" y="257517"/>
                </a:lnTo>
                <a:lnTo>
                  <a:pt x="36639" y="303072"/>
                </a:lnTo>
                <a:lnTo>
                  <a:pt x="20611" y="351536"/>
                </a:lnTo>
                <a:lnTo>
                  <a:pt x="9161" y="402345"/>
                </a:lnTo>
                <a:lnTo>
                  <a:pt x="2290" y="455473"/>
                </a:lnTo>
                <a:lnTo>
                  <a:pt x="0" y="510895"/>
                </a:lnTo>
                <a:lnTo>
                  <a:pt x="2323" y="566940"/>
                </a:lnTo>
                <a:lnTo>
                  <a:pt x="9304" y="620480"/>
                </a:lnTo>
                <a:lnTo>
                  <a:pt x="20954" y="671529"/>
                </a:lnTo>
                <a:lnTo>
                  <a:pt x="37287" y="720102"/>
                </a:lnTo>
                <a:lnTo>
                  <a:pt x="57779" y="765695"/>
                </a:lnTo>
                <a:lnTo>
                  <a:pt x="81994" y="807913"/>
                </a:lnTo>
                <a:lnTo>
                  <a:pt x="109928" y="846764"/>
                </a:lnTo>
                <a:lnTo>
                  <a:pt x="141579" y="882256"/>
                </a:lnTo>
                <a:lnTo>
                  <a:pt x="176674" y="914133"/>
                </a:lnTo>
                <a:lnTo>
                  <a:pt x="215061" y="942243"/>
                </a:lnTo>
                <a:lnTo>
                  <a:pt x="256754" y="966568"/>
                </a:lnTo>
                <a:lnTo>
                  <a:pt x="301764" y="987094"/>
                </a:lnTo>
                <a:lnTo>
                  <a:pt x="349667" y="1003450"/>
                </a:lnTo>
                <a:lnTo>
                  <a:pt x="400067" y="1015139"/>
                </a:lnTo>
                <a:lnTo>
                  <a:pt x="452960" y="1022156"/>
                </a:lnTo>
                <a:lnTo>
                  <a:pt x="508342" y="1024496"/>
                </a:lnTo>
                <a:lnTo>
                  <a:pt x="549041" y="1023201"/>
                </a:lnTo>
                <a:lnTo>
                  <a:pt x="588770" y="1019322"/>
                </a:lnTo>
                <a:lnTo>
                  <a:pt x="627534" y="1012864"/>
                </a:lnTo>
                <a:lnTo>
                  <a:pt x="665340" y="1003833"/>
                </a:lnTo>
                <a:lnTo>
                  <a:pt x="701886" y="992378"/>
                </a:lnTo>
                <a:lnTo>
                  <a:pt x="770410" y="962435"/>
                </a:lnTo>
                <a:lnTo>
                  <a:pt x="832584" y="923147"/>
                </a:lnTo>
                <a:lnTo>
                  <a:pt x="886982" y="874249"/>
                </a:lnTo>
                <a:lnTo>
                  <a:pt x="933113" y="815823"/>
                </a:lnTo>
                <a:lnTo>
                  <a:pt x="969785" y="748592"/>
                </a:lnTo>
                <a:lnTo>
                  <a:pt x="984465" y="711733"/>
                </a:lnTo>
                <a:lnTo>
                  <a:pt x="1000599" y="655408"/>
                </a:lnTo>
                <a:lnTo>
                  <a:pt x="1010208" y="594588"/>
                </a:lnTo>
                <a:lnTo>
                  <a:pt x="1015082" y="527988"/>
                </a:lnTo>
                <a:lnTo>
                  <a:pt x="1016698" y="454329"/>
                </a:lnTo>
                <a:lnTo>
                  <a:pt x="516039" y="454329"/>
                </a:lnTo>
                <a:lnTo>
                  <a:pt x="516039" y="649922"/>
                </a:lnTo>
                <a:lnTo>
                  <a:pt x="723303" y="649922"/>
                </a:lnTo>
                <a:lnTo>
                  <a:pt x="719326" y="670336"/>
                </a:lnTo>
                <a:lnTo>
                  <a:pt x="698779" y="721982"/>
                </a:lnTo>
                <a:lnTo>
                  <a:pt x="666359" y="760244"/>
                </a:lnTo>
                <a:lnTo>
                  <a:pt x="623673" y="786374"/>
                </a:lnTo>
                <a:lnTo>
                  <a:pt x="573177" y="800978"/>
                </a:lnTo>
                <a:lnTo>
                  <a:pt x="518591" y="805688"/>
                </a:lnTo>
                <a:lnTo>
                  <a:pt x="488060" y="804351"/>
                </a:lnTo>
                <a:lnTo>
                  <a:pt x="432698" y="793686"/>
                </a:lnTo>
                <a:lnTo>
                  <a:pt x="385076" y="772692"/>
                </a:lnTo>
                <a:lnTo>
                  <a:pt x="345189" y="742745"/>
                </a:lnTo>
                <a:lnTo>
                  <a:pt x="313054" y="704339"/>
                </a:lnTo>
                <a:lnTo>
                  <a:pt x="288920" y="658694"/>
                </a:lnTo>
                <a:lnTo>
                  <a:pt x="272830" y="606259"/>
                </a:lnTo>
                <a:lnTo>
                  <a:pt x="264794" y="548982"/>
                </a:lnTo>
                <a:lnTo>
                  <a:pt x="263791" y="518668"/>
                </a:lnTo>
                <a:lnTo>
                  <a:pt x="264962" y="485359"/>
                </a:lnTo>
                <a:lnTo>
                  <a:pt x="274319" y="423561"/>
                </a:lnTo>
                <a:lnTo>
                  <a:pt x="292675" y="368428"/>
                </a:lnTo>
                <a:lnTo>
                  <a:pt x="318430" y="321161"/>
                </a:lnTo>
                <a:lnTo>
                  <a:pt x="351194" y="282044"/>
                </a:lnTo>
                <a:lnTo>
                  <a:pt x="390762" y="251794"/>
                </a:lnTo>
                <a:lnTo>
                  <a:pt x="436918" y="230734"/>
                </a:lnTo>
                <a:lnTo>
                  <a:pt x="488398" y="220131"/>
                </a:lnTo>
                <a:lnTo>
                  <a:pt x="516039" y="218808"/>
                </a:lnTo>
                <a:lnTo>
                  <a:pt x="549230" y="220976"/>
                </a:lnTo>
                <a:lnTo>
                  <a:pt x="610011" y="238342"/>
                </a:lnTo>
                <a:lnTo>
                  <a:pt x="663109" y="273724"/>
                </a:lnTo>
                <a:lnTo>
                  <a:pt x="706551" y="330997"/>
                </a:lnTo>
                <a:lnTo>
                  <a:pt x="724522" y="368096"/>
                </a:lnTo>
                <a:lnTo>
                  <a:pt x="963904" y="268986"/>
                </a:lnTo>
                <a:lnTo>
                  <a:pt x="940278" y="225077"/>
                </a:lnTo>
                <a:lnTo>
                  <a:pt x="914005" y="185173"/>
                </a:lnTo>
                <a:lnTo>
                  <a:pt x="885086" y="149278"/>
                </a:lnTo>
                <a:lnTo>
                  <a:pt x="853525" y="117395"/>
                </a:lnTo>
                <a:lnTo>
                  <a:pt x="819324" y="89525"/>
                </a:lnTo>
                <a:lnTo>
                  <a:pt x="782485" y="65671"/>
                </a:lnTo>
                <a:lnTo>
                  <a:pt x="743250" y="45606"/>
                </a:lnTo>
                <a:lnTo>
                  <a:pt x="701948" y="29189"/>
                </a:lnTo>
                <a:lnTo>
                  <a:pt x="658577" y="16419"/>
                </a:lnTo>
                <a:lnTo>
                  <a:pt x="613136" y="7297"/>
                </a:lnTo>
                <a:lnTo>
                  <a:pt x="565624" y="1824"/>
                </a:lnTo>
                <a:lnTo>
                  <a:pt x="516039" y="0"/>
                </a:lnTo>
                <a:close/>
              </a:path>
            </a:pathLst>
          </a:custGeom>
          <a:solidFill>
            <a:srgbClr val="E121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225973" y="2555403"/>
            <a:ext cx="252729" cy="879475"/>
          </a:xfrm>
          <a:custGeom>
            <a:avLst/>
            <a:gdLst/>
            <a:ahLst/>
            <a:cxnLst/>
            <a:rect l="l" t="t" r="r" b="b"/>
            <a:pathLst>
              <a:path w="252729" h="879475">
                <a:moveTo>
                  <a:pt x="0" y="0"/>
                </a:moveTo>
                <a:lnTo>
                  <a:pt x="0" y="878966"/>
                </a:lnTo>
                <a:lnTo>
                  <a:pt x="252247" y="878966"/>
                </a:lnTo>
                <a:lnTo>
                  <a:pt x="252247" y="268820"/>
                </a:lnTo>
                <a:lnTo>
                  <a:pt x="0" y="0"/>
                </a:lnTo>
                <a:close/>
              </a:path>
            </a:pathLst>
          </a:custGeom>
          <a:solidFill>
            <a:srgbClr val="E121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37768" y="2463938"/>
            <a:ext cx="1216660" cy="970915"/>
          </a:xfrm>
          <a:custGeom>
            <a:avLst/>
            <a:gdLst/>
            <a:ahLst/>
            <a:cxnLst/>
            <a:rect l="l" t="t" r="r" b="b"/>
            <a:pathLst>
              <a:path w="1216660" h="970914">
                <a:moveTo>
                  <a:pt x="1051471" y="0"/>
                </a:moveTo>
                <a:lnTo>
                  <a:pt x="801751" y="0"/>
                </a:lnTo>
                <a:lnTo>
                  <a:pt x="608685" y="517372"/>
                </a:lnTo>
                <a:lnTo>
                  <a:pt x="414401" y="0"/>
                </a:lnTo>
                <a:lnTo>
                  <a:pt x="164706" y="0"/>
                </a:lnTo>
                <a:lnTo>
                  <a:pt x="0" y="970368"/>
                </a:lnTo>
                <a:lnTo>
                  <a:pt x="250952" y="970368"/>
                </a:lnTo>
                <a:lnTo>
                  <a:pt x="334645" y="411873"/>
                </a:lnTo>
                <a:lnTo>
                  <a:pt x="552132" y="970368"/>
                </a:lnTo>
                <a:lnTo>
                  <a:pt x="652475" y="970368"/>
                </a:lnTo>
                <a:lnTo>
                  <a:pt x="881595" y="411873"/>
                </a:lnTo>
                <a:lnTo>
                  <a:pt x="965238" y="970368"/>
                </a:lnTo>
                <a:lnTo>
                  <a:pt x="1216152" y="970368"/>
                </a:lnTo>
                <a:lnTo>
                  <a:pt x="1051471" y="0"/>
                </a:lnTo>
                <a:close/>
              </a:path>
            </a:pathLst>
          </a:custGeom>
          <a:solidFill>
            <a:srgbClr val="E121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20868" y="2463941"/>
            <a:ext cx="1014730" cy="970915"/>
          </a:xfrm>
          <a:custGeom>
            <a:avLst/>
            <a:gdLst/>
            <a:ahLst/>
            <a:cxnLst/>
            <a:rect l="l" t="t" r="r" b="b"/>
            <a:pathLst>
              <a:path w="1014729" h="970914">
                <a:moveTo>
                  <a:pt x="644753" y="0"/>
                </a:moveTo>
                <a:lnTo>
                  <a:pt x="369316" y="0"/>
                </a:lnTo>
                <a:lnTo>
                  <a:pt x="0" y="970368"/>
                </a:lnTo>
                <a:lnTo>
                  <a:pt x="268986" y="970368"/>
                </a:lnTo>
                <a:lnTo>
                  <a:pt x="326847" y="801751"/>
                </a:lnTo>
                <a:lnTo>
                  <a:pt x="949957" y="801751"/>
                </a:lnTo>
                <a:lnTo>
                  <a:pt x="876961" y="609993"/>
                </a:lnTo>
                <a:lnTo>
                  <a:pt x="393839" y="609993"/>
                </a:lnTo>
                <a:lnTo>
                  <a:pt x="507022" y="287007"/>
                </a:lnTo>
                <a:lnTo>
                  <a:pt x="754009" y="287007"/>
                </a:lnTo>
                <a:lnTo>
                  <a:pt x="644753" y="0"/>
                </a:lnTo>
                <a:close/>
              </a:path>
              <a:path w="1014729" h="970914">
                <a:moveTo>
                  <a:pt x="949957" y="801751"/>
                </a:moveTo>
                <a:lnTo>
                  <a:pt x="687235" y="801751"/>
                </a:lnTo>
                <a:lnTo>
                  <a:pt x="745096" y="970368"/>
                </a:lnTo>
                <a:lnTo>
                  <a:pt x="1014145" y="970368"/>
                </a:lnTo>
                <a:lnTo>
                  <a:pt x="949957" y="801751"/>
                </a:lnTo>
                <a:close/>
              </a:path>
              <a:path w="1014729" h="970914">
                <a:moveTo>
                  <a:pt x="754009" y="287007"/>
                </a:moveTo>
                <a:lnTo>
                  <a:pt x="507022" y="287007"/>
                </a:lnTo>
                <a:lnTo>
                  <a:pt x="620331" y="609993"/>
                </a:lnTo>
                <a:lnTo>
                  <a:pt x="876961" y="609993"/>
                </a:lnTo>
                <a:lnTo>
                  <a:pt x="754009" y="287007"/>
                </a:lnTo>
                <a:close/>
              </a:path>
            </a:pathLst>
          </a:custGeom>
          <a:solidFill>
            <a:srgbClr val="E121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911809" y="2464193"/>
            <a:ext cx="666750" cy="970280"/>
          </a:xfrm>
          <a:custGeom>
            <a:avLst/>
            <a:gdLst/>
            <a:ahLst/>
            <a:cxnLst/>
            <a:rect l="l" t="t" r="r" b="b"/>
            <a:pathLst>
              <a:path w="666750" h="970279">
                <a:moveTo>
                  <a:pt x="666648" y="0"/>
                </a:moveTo>
                <a:lnTo>
                  <a:pt x="0" y="0"/>
                </a:lnTo>
                <a:lnTo>
                  <a:pt x="0" y="213360"/>
                </a:lnTo>
                <a:lnTo>
                  <a:pt x="207238" y="213360"/>
                </a:lnTo>
                <a:lnTo>
                  <a:pt x="207238" y="970280"/>
                </a:lnTo>
                <a:lnTo>
                  <a:pt x="459486" y="970280"/>
                </a:lnTo>
                <a:lnTo>
                  <a:pt x="459486" y="213360"/>
                </a:lnTo>
                <a:lnTo>
                  <a:pt x="666648" y="213360"/>
                </a:lnTo>
                <a:lnTo>
                  <a:pt x="666648" y="0"/>
                </a:lnTo>
                <a:close/>
              </a:path>
            </a:pathLst>
          </a:custGeom>
          <a:solidFill>
            <a:srgbClr val="E121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25992" y="2475657"/>
            <a:ext cx="370205" cy="215265"/>
          </a:xfrm>
          <a:custGeom>
            <a:avLst/>
            <a:gdLst/>
            <a:ahLst/>
            <a:cxnLst/>
            <a:rect l="l" t="t" r="r" b="b"/>
            <a:pathLst>
              <a:path w="370204" h="215264">
                <a:moveTo>
                  <a:pt x="0" y="0"/>
                </a:moveTo>
                <a:lnTo>
                  <a:pt x="205587" y="215176"/>
                </a:lnTo>
                <a:lnTo>
                  <a:pt x="370204" y="2197"/>
                </a:lnTo>
                <a:lnTo>
                  <a:pt x="0" y="0"/>
                </a:lnTo>
                <a:close/>
              </a:path>
            </a:pathLst>
          </a:custGeom>
          <a:solidFill>
            <a:srgbClr val="FFD01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01980" y="4714694"/>
            <a:ext cx="2859582" cy="412026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3234037" y="3609021"/>
            <a:ext cx="983615" cy="991235"/>
          </a:xfrm>
          <a:custGeom>
            <a:avLst/>
            <a:gdLst/>
            <a:ahLst/>
            <a:cxnLst/>
            <a:rect l="l" t="t" r="r" b="b"/>
            <a:pathLst>
              <a:path w="983614" h="991235">
                <a:moveTo>
                  <a:pt x="499249" y="0"/>
                </a:moveTo>
                <a:lnTo>
                  <a:pt x="443933" y="2258"/>
                </a:lnTo>
                <a:lnTo>
                  <a:pt x="391244" y="9029"/>
                </a:lnTo>
                <a:lnTo>
                  <a:pt x="341196" y="20306"/>
                </a:lnTo>
                <a:lnTo>
                  <a:pt x="293801" y="36080"/>
                </a:lnTo>
                <a:lnTo>
                  <a:pt x="249420" y="55940"/>
                </a:lnTo>
                <a:lnTo>
                  <a:pt x="208373" y="79365"/>
                </a:lnTo>
                <a:lnTo>
                  <a:pt x="170677" y="106357"/>
                </a:lnTo>
                <a:lnTo>
                  <a:pt x="136347" y="136918"/>
                </a:lnTo>
                <a:lnTo>
                  <a:pt x="105505" y="170976"/>
                </a:lnTo>
                <a:lnTo>
                  <a:pt x="78414" y="208365"/>
                </a:lnTo>
                <a:lnTo>
                  <a:pt x="55074" y="249093"/>
                </a:lnTo>
                <a:lnTo>
                  <a:pt x="35483" y="293166"/>
                </a:lnTo>
                <a:lnTo>
                  <a:pt x="19952" y="340037"/>
                </a:lnTo>
                <a:lnTo>
                  <a:pt x="8864" y="389181"/>
                </a:lnTo>
                <a:lnTo>
                  <a:pt x="2215" y="440588"/>
                </a:lnTo>
                <a:lnTo>
                  <a:pt x="0" y="494245"/>
                </a:lnTo>
                <a:lnTo>
                  <a:pt x="2256" y="548442"/>
                </a:lnTo>
                <a:lnTo>
                  <a:pt x="9023" y="600232"/>
                </a:lnTo>
                <a:lnTo>
                  <a:pt x="20295" y="649609"/>
                </a:lnTo>
                <a:lnTo>
                  <a:pt x="36068" y="696569"/>
                </a:lnTo>
                <a:lnTo>
                  <a:pt x="55931" y="740686"/>
                </a:lnTo>
                <a:lnTo>
                  <a:pt x="79368" y="781534"/>
                </a:lnTo>
                <a:lnTo>
                  <a:pt x="106387" y="819108"/>
                </a:lnTo>
                <a:lnTo>
                  <a:pt x="136994" y="853401"/>
                </a:lnTo>
                <a:lnTo>
                  <a:pt x="170926" y="884273"/>
                </a:lnTo>
                <a:lnTo>
                  <a:pt x="208062" y="911483"/>
                </a:lnTo>
                <a:lnTo>
                  <a:pt x="248396" y="935024"/>
                </a:lnTo>
                <a:lnTo>
                  <a:pt x="291922" y="954887"/>
                </a:lnTo>
                <a:lnTo>
                  <a:pt x="338272" y="970700"/>
                </a:lnTo>
                <a:lnTo>
                  <a:pt x="387038" y="982000"/>
                </a:lnTo>
                <a:lnTo>
                  <a:pt x="438215" y="988782"/>
                </a:lnTo>
                <a:lnTo>
                  <a:pt x="491794" y="991044"/>
                </a:lnTo>
                <a:lnTo>
                  <a:pt x="531158" y="989785"/>
                </a:lnTo>
                <a:lnTo>
                  <a:pt x="569590" y="986026"/>
                </a:lnTo>
                <a:lnTo>
                  <a:pt x="643699" y="971130"/>
                </a:lnTo>
                <a:lnTo>
                  <a:pt x="712922" y="946653"/>
                </a:lnTo>
                <a:lnTo>
                  <a:pt x="776249" y="913155"/>
                </a:lnTo>
                <a:lnTo>
                  <a:pt x="832751" y="870564"/>
                </a:lnTo>
                <a:lnTo>
                  <a:pt x="881443" y="818553"/>
                </a:lnTo>
                <a:lnTo>
                  <a:pt x="921602" y="757753"/>
                </a:lnTo>
                <a:lnTo>
                  <a:pt x="952436" y="688466"/>
                </a:lnTo>
                <a:lnTo>
                  <a:pt x="967989" y="633988"/>
                </a:lnTo>
                <a:lnTo>
                  <a:pt x="977341" y="575157"/>
                </a:lnTo>
                <a:lnTo>
                  <a:pt x="981992" y="510741"/>
                </a:lnTo>
                <a:lnTo>
                  <a:pt x="983576" y="439496"/>
                </a:lnTo>
                <a:lnTo>
                  <a:pt x="499249" y="439496"/>
                </a:lnTo>
                <a:lnTo>
                  <a:pt x="499249" y="628700"/>
                </a:lnTo>
                <a:lnTo>
                  <a:pt x="699681" y="628700"/>
                </a:lnTo>
                <a:lnTo>
                  <a:pt x="695860" y="648461"/>
                </a:lnTo>
                <a:lnTo>
                  <a:pt x="675995" y="698461"/>
                </a:lnTo>
                <a:lnTo>
                  <a:pt x="644616" y="735448"/>
                </a:lnTo>
                <a:lnTo>
                  <a:pt x="603327" y="760668"/>
                </a:lnTo>
                <a:lnTo>
                  <a:pt x="554479" y="774814"/>
                </a:lnTo>
                <a:lnTo>
                  <a:pt x="501713" y="779373"/>
                </a:lnTo>
                <a:lnTo>
                  <a:pt x="472149" y="778084"/>
                </a:lnTo>
                <a:lnTo>
                  <a:pt x="418622" y="767790"/>
                </a:lnTo>
                <a:lnTo>
                  <a:pt x="372574" y="747477"/>
                </a:lnTo>
                <a:lnTo>
                  <a:pt x="333991" y="718548"/>
                </a:lnTo>
                <a:lnTo>
                  <a:pt x="302871" y="681388"/>
                </a:lnTo>
                <a:lnTo>
                  <a:pt x="279511" y="637205"/>
                </a:lnTo>
                <a:lnTo>
                  <a:pt x="263950" y="586477"/>
                </a:lnTo>
                <a:lnTo>
                  <a:pt x="256174" y="531048"/>
                </a:lnTo>
                <a:lnTo>
                  <a:pt x="255206" y="501700"/>
                </a:lnTo>
                <a:lnTo>
                  <a:pt x="256341" y="469526"/>
                </a:lnTo>
                <a:lnTo>
                  <a:pt x="265397" y="409767"/>
                </a:lnTo>
                <a:lnTo>
                  <a:pt x="283166" y="356411"/>
                </a:lnTo>
                <a:lnTo>
                  <a:pt x="308074" y="310670"/>
                </a:lnTo>
                <a:lnTo>
                  <a:pt x="339757" y="272796"/>
                </a:lnTo>
                <a:lnTo>
                  <a:pt x="378030" y="243523"/>
                </a:lnTo>
                <a:lnTo>
                  <a:pt x="422657" y="223190"/>
                </a:lnTo>
                <a:lnTo>
                  <a:pt x="472463" y="212948"/>
                </a:lnTo>
                <a:lnTo>
                  <a:pt x="499249" y="211670"/>
                </a:lnTo>
                <a:lnTo>
                  <a:pt x="531353" y="213762"/>
                </a:lnTo>
                <a:lnTo>
                  <a:pt x="590166" y="230519"/>
                </a:lnTo>
                <a:lnTo>
                  <a:pt x="641507" y="264759"/>
                </a:lnTo>
                <a:lnTo>
                  <a:pt x="683533" y="320160"/>
                </a:lnTo>
                <a:lnTo>
                  <a:pt x="700913" y="356044"/>
                </a:lnTo>
                <a:lnTo>
                  <a:pt x="932497" y="260210"/>
                </a:lnTo>
                <a:lnTo>
                  <a:pt x="904735" y="209693"/>
                </a:lnTo>
                <a:lnTo>
                  <a:pt x="873298" y="164771"/>
                </a:lnTo>
                <a:lnTo>
                  <a:pt x="838191" y="125433"/>
                </a:lnTo>
                <a:lnTo>
                  <a:pt x="799418" y="91666"/>
                </a:lnTo>
                <a:lnTo>
                  <a:pt x="756983" y="63461"/>
                </a:lnTo>
                <a:lnTo>
                  <a:pt x="711177" y="40622"/>
                </a:lnTo>
                <a:lnTo>
                  <a:pt x="662503" y="22853"/>
                </a:lnTo>
                <a:lnTo>
                  <a:pt x="610957" y="10158"/>
                </a:lnTo>
                <a:lnTo>
                  <a:pt x="556540" y="2540"/>
                </a:lnTo>
                <a:lnTo>
                  <a:pt x="499249" y="0"/>
                </a:lnTo>
                <a:close/>
              </a:path>
            </a:pathLst>
          </a:custGeom>
          <a:solidFill>
            <a:srgbClr val="243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84218" y="3609022"/>
            <a:ext cx="3173730" cy="991235"/>
          </a:xfrm>
          <a:custGeom>
            <a:avLst/>
            <a:gdLst/>
            <a:ahLst/>
            <a:cxnLst/>
            <a:rect l="l" t="t" r="r" b="b"/>
            <a:pathLst>
              <a:path w="3173729" h="991235">
                <a:moveTo>
                  <a:pt x="815187" y="980287"/>
                </a:moveTo>
                <a:lnTo>
                  <a:pt x="507123" y="578599"/>
                </a:lnTo>
                <a:lnTo>
                  <a:pt x="556539" y="563460"/>
                </a:lnTo>
                <a:lnTo>
                  <a:pt x="599541" y="542709"/>
                </a:lnTo>
                <a:lnTo>
                  <a:pt x="636130" y="516343"/>
                </a:lnTo>
                <a:lnTo>
                  <a:pt x="666330" y="484327"/>
                </a:lnTo>
                <a:lnTo>
                  <a:pt x="689914" y="446887"/>
                </a:lnTo>
                <a:lnTo>
                  <a:pt x="706805" y="404164"/>
                </a:lnTo>
                <a:lnTo>
                  <a:pt x="716965" y="356171"/>
                </a:lnTo>
                <a:lnTo>
                  <a:pt x="720356" y="302907"/>
                </a:lnTo>
                <a:lnTo>
                  <a:pt x="719086" y="272211"/>
                </a:lnTo>
                <a:lnTo>
                  <a:pt x="708964" y="213677"/>
                </a:lnTo>
                <a:lnTo>
                  <a:pt x="688835" y="159372"/>
                </a:lnTo>
                <a:lnTo>
                  <a:pt x="658939" y="111353"/>
                </a:lnTo>
                <a:lnTo>
                  <a:pt x="619150" y="70040"/>
                </a:lnTo>
                <a:lnTo>
                  <a:pt x="568756" y="37185"/>
                </a:lnTo>
                <a:lnTo>
                  <a:pt x="507733" y="13512"/>
                </a:lnTo>
                <a:lnTo>
                  <a:pt x="436245" y="1498"/>
                </a:lnTo>
                <a:lnTo>
                  <a:pt x="396633" y="0"/>
                </a:lnTo>
                <a:lnTo>
                  <a:pt x="0" y="0"/>
                </a:lnTo>
                <a:lnTo>
                  <a:pt x="0" y="980287"/>
                </a:lnTo>
                <a:lnTo>
                  <a:pt x="253974" y="980287"/>
                </a:lnTo>
                <a:lnTo>
                  <a:pt x="253974" y="830033"/>
                </a:lnTo>
                <a:lnTo>
                  <a:pt x="254457" y="830033"/>
                </a:lnTo>
                <a:lnTo>
                  <a:pt x="254558" y="264452"/>
                </a:lnTo>
                <a:lnTo>
                  <a:pt x="254876" y="264541"/>
                </a:lnTo>
                <a:lnTo>
                  <a:pt x="254876" y="196240"/>
                </a:lnTo>
                <a:lnTo>
                  <a:pt x="302996" y="196240"/>
                </a:lnTo>
                <a:lnTo>
                  <a:pt x="338493" y="198208"/>
                </a:lnTo>
                <a:lnTo>
                  <a:pt x="396354" y="213893"/>
                </a:lnTo>
                <a:lnTo>
                  <a:pt x="436321" y="244868"/>
                </a:lnTo>
                <a:lnTo>
                  <a:pt x="456488" y="289674"/>
                </a:lnTo>
                <a:lnTo>
                  <a:pt x="459003" y="317246"/>
                </a:lnTo>
                <a:lnTo>
                  <a:pt x="456488" y="344792"/>
                </a:lnTo>
                <a:lnTo>
                  <a:pt x="436321" y="389661"/>
                </a:lnTo>
                <a:lnTo>
                  <a:pt x="401866" y="417817"/>
                </a:lnTo>
                <a:lnTo>
                  <a:pt x="360362" y="432562"/>
                </a:lnTo>
                <a:lnTo>
                  <a:pt x="335699" y="436448"/>
                </a:lnTo>
                <a:lnTo>
                  <a:pt x="335699" y="728624"/>
                </a:lnTo>
                <a:lnTo>
                  <a:pt x="497941" y="980287"/>
                </a:lnTo>
                <a:lnTo>
                  <a:pt x="815187" y="980287"/>
                </a:lnTo>
                <a:close/>
              </a:path>
              <a:path w="3173729" h="991235">
                <a:moveTo>
                  <a:pt x="1758035" y="490156"/>
                </a:moveTo>
                <a:lnTo>
                  <a:pt x="1755648" y="439331"/>
                </a:lnTo>
                <a:lnTo>
                  <a:pt x="1748497" y="390258"/>
                </a:lnTo>
                <a:lnTo>
                  <a:pt x="1736559" y="342925"/>
                </a:lnTo>
                <a:lnTo>
                  <a:pt x="1719834" y="297345"/>
                </a:lnTo>
                <a:lnTo>
                  <a:pt x="1698879" y="254177"/>
                </a:lnTo>
                <a:lnTo>
                  <a:pt x="1675752" y="216433"/>
                </a:lnTo>
                <a:lnTo>
                  <a:pt x="1674152" y="213817"/>
                </a:lnTo>
                <a:lnTo>
                  <a:pt x="1645640" y="176288"/>
                </a:lnTo>
                <a:lnTo>
                  <a:pt x="1613357" y="141592"/>
                </a:lnTo>
                <a:lnTo>
                  <a:pt x="1577505" y="110185"/>
                </a:lnTo>
                <a:lnTo>
                  <a:pt x="1538351" y="82359"/>
                </a:lnTo>
                <a:lnTo>
                  <a:pt x="1523492" y="73888"/>
                </a:lnTo>
                <a:lnTo>
                  <a:pt x="1523492" y="490156"/>
                </a:lnTo>
                <a:lnTo>
                  <a:pt x="1522095" y="519176"/>
                </a:lnTo>
                <a:lnTo>
                  <a:pt x="1510919" y="573836"/>
                </a:lnTo>
                <a:lnTo>
                  <a:pt x="1488922" y="623582"/>
                </a:lnTo>
                <a:lnTo>
                  <a:pt x="1458353" y="667004"/>
                </a:lnTo>
                <a:lnTo>
                  <a:pt x="1419796" y="703630"/>
                </a:lnTo>
                <a:lnTo>
                  <a:pt x="1375029" y="732243"/>
                </a:lnTo>
                <a:lnTo>
                  <a:pt x="1324737" y="752411"/>
                </a:lnTo>
                <a:lnTo>
                  <a:pt x="1271130" y="762622"/>
                </a:lnTo>
                <a:lnTo>
                  <a:pt x="1243228" y="763905"/>
                </a:lnTo>
                <a:lnTo>
                  <a:pt x="1215263" y="762622"/>
                </a:lnTo>
                <a:lnTo>
                  <a:pt x="1161618" y="752411"/>
                </a:lnTo>
                <a:lnTo>
                  <a:pt x="1111364" y="732243"/>
                </a:lnTo>
                <a:lnTo>
                  <a:pt x="1066977" y="703630"/>
                </a:lnTo>
                <a:lnTo>
                  <a:pt x="1029004" y="667004"/>
                </a:lnTo>
                <a:lnTo>
                  <a:pt x="998715" y="623582"/>
                </a:lnTo>
                <a:lnTo>
                  <a:pt x="976757" y="573836"/>
                </a:lnTo>
                <a:lnTo>
                  <a:pt x="965568" y="519176"/>
                </a:lnTo>
                <a:lnTo>
                  <a:pt x="964171" y="490156"/>
                </a:lnTo>
                <a:lnTo>
                  <a:pt x="965568" y="461111"/>
                </a:lnTo>
                <a:lnTo>
                  <a:pt x="976757" y="406488"/>
                </a:lnTo>
                <a:lnTo>
                  <a:pt x="998715" y="356743"/>
                </a:lnTo>
                <a:lnTo>
                  <a:pt x="1029004" y="313334"/>
                </a:lnTo>
                <a:lnTo>
                  <a:pt x="1066977" y="276669"/>
                </a:lnTo>
                <a:lnTo>
                  <a:pt x="1111364" y="248018"/>
                </a:lnTo>
                <a:lnTo>
                  <a:pt x="1161618" y="227888"/>
                </a:lnTo>
                <a:lnTo>
                  <a:pt x="1215263" y="217716"/>
                </a:lnTo>
                <a:lnTo>
                  <a:pt x="1243228" y="216433"/>
                </a:lnTo>
                <a:lnTo>
                  <a:pt x="1271130" y="217716"/>
                </a:lnTo>
                <a:lnTo>
                  <a:pt x="1324737" y="227888"/>
                </a:lnTo>
                <a:lnTo>
                  <a:pt x="1375029" y="248018"/>
                </a:lnTo>
                <a:lnTo>
                  <a:pt x="1419796" y="276669"/>
                </a:lnTo>
                <a:lnTo>
                  <a:pt x="1458353" y="313334"/>
                </a:lnTo>
                <a:lnTo>
                  <a:pt x="1488922" y="356743"/>
                </a:lnTo>
                <a:lnTo>
                  <a:pt x="1510919" y="406488"/>
                </a:lnTo>
                <a:lnTo>
                  <a:pt x="1522095" y="461111"/>
                </a:lnTo>
                <a:lnTo>
                  <a:pt x="1523492" y="490156"/>
                </a:lnTo>
                <a:lnTo>
                  <a:pt x="1523492" y="73888"/>
                </a:lnTo>
                <a:lnTo>
                  <a:pt x="1450136" y="37579"/>
                </a:lnTo>
                <a:lnTo>
                  <a:pt x="1401648" y="21120"/>
                </a:lnTo>
                <a:lnTo>
                  <a:pt x="1350975" y="9398"/>
                </a:lnTo>
                <a:lnTo>
                  <a:pt x="1298168" y="2362"/>
                </a:lnTo>
                <a:lnTo>
                  <a:pt x="1243228" y="25"/>
                </a:lnTo>
                <a:lnTo>
                  <a:pt x="1187792" y="2362"/>
                </a:lnTo>
                <a:lnTo>
                  <a:pt x="1134719" y="9398"/>
                </a:lnTo>
                <a:lnTo>
                  <a:pt x="1084033" y="21120"/>
                </a:lnTo>
                <a:lnTo>
                  <a:pt x="1035735" y="37579"/>
                </a:lnTo>
                <a:lnTo>
                  <a:pt x="990295" y="58153"/>
                </a:lnTo>
                <a:lnTo>
                  <a:pt x="948143" y="82359"/>
                </a:lnTo>
                <a:lnTo>
                  <a:pt x="909294" y="110185"/>
                </a:lnTo>
                <a:lnTo>
                  <a:pt x="873747" y="141592"/>
                </a:lnTo>
                <a:lnTo>
                  <a:pt x="841730" y="176288"/>
                </a:lnTo>
                <a:lnTo>
                  <a:pt x="813409" y="213817"/>
                </a:lnTo>
                <a:lnTo>
                  <a:pt x="788784" y="254177"/>
                </a:lnTo>
                <a:lnTo>
                  <a:pt x="767829" y="297345"/>
                </a:lnTo>
                <a:lnTo>
                  <a:pt x="751154" y="342925"/>
                </a:lnTo>
                <a:lnTo>
                  <a:pt x="739241" y="390258"/>
                </a:lnTo>
                <a:lnTo>
                  <a:pt x="732104" y="439331"/>
                </a:lnTo>
                <a:lnTo>
                  <a:pt x="729716" y="490156"/>
                </a:lnTo>
                <a:lnTo>
                  <a:pt x="732104" y="540994"/>
                </a:lnTo>
                <a:lnTo>
                  <a:pt x="739241" y="590067"/>
                </a:lnTo>
                <a:lnTo>
                  <a:pt x="751154" y="637362"/>
                </a:lnTo>
                <a:lnTo>
                  <a:pt x="767829" y="682891"/>
                </a:lnTo>
                <a:lnTo>
                  <a:pt x="788784" y="726097"/>
                </a:lnTo>
                <a:lnTo>
                  <a:pt x="813409" y="766457"/>
                </a:lnTo>
                <a:lnTo>
                  <a:pt x="841730" y="803973"/>
                </a:lnTo>
                <a:lnTo>
                  <a:pt x="873747" y="838657"/>
                </a:lnTo>
                <a:lnTo>
                  <a:pt x="909294" y="870115"/>
                </a:lnTo>
                <a:lnTo>
                  <a:pt x="948143" y="897940"/>
                </a:lnTo>
                <a:lnTo>
                  <a:pt x="990295" y="922159"/>
                </a:lnTo>
                <a:lnTo>
                  <a:pt x="1035735" y="942759"/>
                </a:lnTo>
                <a:lnTo>
                  <a:pt x="1084033" y="959180"/>
                </a:lnTo>
                <a:lnTo>
                  <a:pt x="1134719" y="970915"/>
                </a:lnTo>
                <a:lnTo>
                  <a:pt x="1187792" y="977963"/>
                </a:lnTo>
                <a:lnTo>
                  <a:pt x="1243228" y="980313"/>
                </a:lnTo>
                <a:lnTo>
                  <a:pt x="1298168" y="977963"/>
                </a:lnTo>
                <a:lnTo>
                  <a:pt x="1350975" y="970915"/>
                </a:lnTo>
                <a:lnTo>
                  <a:pt x="1401648" y="959180"/>
                </a:lnTo>
                <a:lnTo>
                  <a:pt x="1450136" y="942759"/>
                </a:lnTo>
                <a:lnTo>
                  <a:pt x="1495894" y="922159"/>
                </a:lnTo>
                <a:lnTo>
                  <a:pt x="1538351" y="897940"/>
                </a:lnTo>
                <a:lnTo>
                  <a:pt x="1577505" y="870115"/>
                </a:lnTo>
                <a:lnTo>
                  <a:pt x="1613357" y="838657"/>
                </a:lnTo>
                <a:lnTo>
                  <a:pt x="1645640" y="803973"/>
                </a:lnTo>
                <a:lnTo>
                  <a:pt x="1674152" y="766457"/>
                </a:lnTo>
                <a:lnTo>
                  <a:pt x="1675714" y="763905"/>
                </a:lnTo>
                <a:lnTo>
                  <a:pt x="1698879" y="726097"/>
                </a:lnTo>
                <a:lnTo>
                  <a:pt x="1719834" y="682891"/>
                </a:lnTo>
                <a:lnTo>
                  <a:pt x="1736559" y="637362"/>
                </a:lnTo>
                <a:lnTo>
                  <a:pt x="1748497" y="590067"/>
                </a:lnTo>
                <a:lnTo>
                  <a:pt x="1755648" y="540994"/>
                </a:lnTo>
                <a:lnTo>
                  <a:pt x="1758035" y="490156"/>
                </a:lnTo>
                <a:close/>
              </a:path>
              <a:path w="3173729" h="991235">
                <a:moveTo>
                  <a:pt x="2448839" y="673569"/>
                </a:moveTo>
                <a:lnTo>
                  <a:pt x="2445385" y="622744"/>
                </a:lnTo>
                <a:lnTo>
                  <a:pt x="2435021" y="576961"/>
                </a:lnTo>
                <a:lnTo>
                  <a:pt x="2417775" y="536232"/>
                </a:lnTo>
                <a:lnTo>
                  <a:pt x="2393670" y="500519"/>
                </a:lnTo>
                <a:lnTo>
                  <a:pt x="2362060" y="469036"/>
                </a:lnTo>
                <a:lnTo>
                  <a:pt x="2322474" y="440880"/>
                </a:lnTo>
                <a:lnTo>
                  <a:pt x="2274913" y="416039"/>
                </a:lnTo>
                <a:lnTo>
                  <a:pt x="2219388" y="394500"/>
                </a:lnTo>
                <a:lnTo>
                  <a:pt x="2144407" y="371348"/>
                </a:lnTo>
                <a:lnTo>
                  <a:pt x="2130374" y="366420"/>
                </a:lnTo>
                <a:lnTo>
                  <a:pt x="2093150" y="349275"/>
                </a:lnTo>
                <a:lnTo>
                  <a:pt x="2059089" y="318947"/>
                </a:lnTo>
                <a:lnTo>
                  <a:pt x="2050745" y="286639"/>
                </a:lnTo>
                <a:lnTo>
                  <a:pt x="2052599" y="269481"/>
                </a:lnTo>
                <a:lnTo>
                  <a:pt x="2080514" y="228257"/>
                </a:lnTo>
                <a:lnTo>
                  <a:pt x="2134895" y="207429"/>
                </a:lnTo>
                <a:lnTo>
                  <a:pt x="2157412" y="206044"/>
                </a:lnTo>
                <a:lnTo>
                  <a:pt x="2176132" y="207022"/>
                </a:lnTo>
                <a:lnTo>
                  <a:pt x="2214588" y="214731"/>
                </a:lnTo>
                <a:lnTo>
                  <a:pt x="2254110" y="230276"/>
                </a:lnTo>
                <a:lnTo>
                  <a:pt x="2293797" y="254177"/>
                </a:lnTo>
                <a:lnTo>
                  <a:pt x="2313660" y="269252"/>
                </a:lnTo>
                <a:lnTo>
                  <a:pt x="2410371" y="79540"/>
                </a:lnTo>
                <a:lnTo>
                  <a:pt x="2375255" y="62052"/>
                </a:lnTo>
                <a:lnTo>
                  <a:pt x="2339365" y="46799"/>
                </a:lnTo>
                <a:lnTo>
                  <a:pt x="2302713" y="33807"/>
                </a:lnTo>
                <a:lnTo>
                  <a:pt x="2265273" y="23075"/>
                </a:lnTo>
                <a:lnTo>
                  <a:pt x="2227808" y="14681"/>
                </a:lnTo>
                <a:lnTo>
                  <a:pt x="2155279" y="5080"/>
                </a:lnTo>
                <a:lnTo>
                  <a:pt x="2120176" y="3873"/>
                </a:lnTo>
                <a:lnTo>
                  <a:pt x="2083879" y="5270"/>
                </a:lnTo>
                <a:lnTo>
                  <a:pt x="2016607" y="16408"/>
                </a:lnTo>
                <a:lnTo>
                  <a:pt x="1956701" y="38455"/>
                </a:lnTo>
                <a:lnTo>
                  <a:pt x="1905850" y="69773"/>
                </a:lnTo>
                <a:lnTo>
                  <a:pt x="1864309" y="109956"/>
                </a:lnTo>
                <a:lnTo>
                  <a:pt x="1832051" y="158343"/>
                </a:lnTo>
                <a:lnTo>
                  <a:pt x="1809381" y="214591"/>
                </a:lnTo>
                <a:lnTo>
                  <a:pt x="1797888" y="277507"/>
                </a:lnTo>
                <a:lnTo>
                  <a:pt x="1796453" y="311378"/>
                </a:lnTo>
                <a:lnTo>
                  <a:pt x="1797812" y="344601"/>
                </a:lnTo>
                <a:lnTo>
                  <a:pt x="1808695" y="401967"/>
                </a:lnTo>
                <a:lnTo>
                  <a:pt x="1829866" y="447814"/>
                </a:lnTo>
                <a:lnTo>
                  <a:pt x="1858416" y="485317"/>
                </a:lnTo>
                <a:lnTo>
                  <a:pt x="1893506" y="515315"/>
                </a:lnTo>
                <a:lnTo>
                  <a:pt x="1933841" y="539165"/>
                </a:lnTo>
                <a:lnTo>
                  <a:pt x="1978596" y="557707"/>
                </a:lnTo>
                <a:lnTo>
                  <a:pt x="2024799" y="574128"/>
                </a:lnTo>
                <a:lnTo>
                  <a:pt x="2048281" y="581761"/>
                </a:lnTo>
                <a:lnTo>
                  <a:pt x="2084984" y="594791"/>
                </a:lnTo>
                <a:lnTo>
                  <a:pt x="2129129" y="612305"/>
                </a:lnTo>
                <a:lnTo>
                  <a:pt x="2169134" y="637425"/>
                </a:lnTo>
                <a:lnTo>
                  <a:pt x="2191461" y="676173"/>
                </a:lnTo>
                <a:lnTo>
                  <a:pt x="2193315" y="695858"/>
                </a:lnTo>
                <a:lnTo>
                  <a:pt x="2191499" y="712736"/>
                </a:lnTo>
                <a:lnTo>
                  <a:pt x="2164194" y="757821"/>
                </a:lnTo>
                <a:lnTo>
                  <a:pt x="2127466" y="778306"/>
                </a:lnTo>
                <a:lnTo>
                  <a:pt x="2075497" y="785126"/>
                </a:lnTo>
                <a:lnTo>
                  <a:pt x="2049399" y="783653"/>
                </a:lnTo>
                <a:lnTo>
                  <a:pt x="1996719" y="771855"/>
                </a:lnTo>
                <a:lnTo>
                  <a:pt x="1943366" y="748220"/>
                </a:lnTo>
                <a:lnTo>
                  <a:pt x="1889404" y="712254"/>
                </a:lnTo>
                <a:lnTo>
                  <a:pt x="1862201" y="689622"/>
                </a:lnTo>
                <a:lnTo>
                  <a:pt x="1758086" y="885634"/>
                </a:lnTo>
                <a:lnTo>
                  <a:pt x="1801825" y="913574"/>
                </a:lnTo>
                <a:lnTo>
                  <a:pt x="1846643" y="937209"/>
                </a:lnTo>
                <a:lnTo>
                  <a:pt x="1892515" y="956564"/>
                </a:lnTo>
                <a:lnTo>
                  <a:pt x="1939455" y="971613"/>
                </a:lnTo>
                <a:lnTo>
                  <a:pt x="1987448" y="982370"/>
                </a:lnTo>
                <a:lnTo>
                  <a:pt x="2036521" y="988822"/>
                </a:lnTo>
                <a:lnTo>
                  <a:pt x="2086648" y="990968"/>
                </a:lnTo>
                <a:lnTo>
                  <a:pt x="2128316" y="989545"/>
                </a:lnTo>
                <a:lnTo>
                  <a:pt x="2167737" y="985253"/>
                </a:lnTo>
                <a:lnTo>
                  <a:pt x="2239873" y="968032"/>
                </a:lnTo>
                <a:lnTo>
                  <a:pt x="2302141" y="940485"/>
                </a:lnTo>
                <a:lnTo>
                  <a:pt x="2353983" y="903592"/>
                </a:lnTo>
                <a:lnTo>
                  <a:pt x="2394877" y="857846"/>
                </a:lnTo>
                <a:lnTo>
                  <a:pt x="2424646" y="803744"/>
                </a:lnTo>
                <a:lnTo>
                  <a:pt x="2442768" y="742073"/>
                </a:lnTo>
                <a:lnTo>
                  <a:pt x="2447315" y="708672"/>
                </a:lnTo>
                <a:lnTo>
                  <a:pt x="2448839" y="673569"/>
                </a:lnTo>
                <a:close/>
              </a:path>
              <a:path w="3173729" h="991235">
                <a:moveTo>
                  <a:pt x="3173730" y="673569"/>
                </a:moveTo>
                <a:lnTo>
                  <a:pt x="3170275" y="622744"/>
                </a:lnTo>
                <a:lnTo>
                  <a:pt x="3159925" y="576961"/>
                </a:lnTo>
                <a:lnTo>
                  <a:pt x="3142678" y="536232"/>
                </a:lnTo>
                <a:lnTo>
                  <a:pt x="3118574" y="500519"/>
                </a:lnTo>
                <a:lnTo>
                  <a:pt x="3086963" y="469036"/>
                </a:lnTo>
                <a:lnTo>
                  <a:pt x="3047377" y="440880"/>
                </a:lnTo>
                <a:lnTo>
                  <a:pt x="2999816" y="416039"/>
                </a:lnTo>
                <a:lnTo>
                  <a:pt x="2944291" y="394500"/>
                </a:lnTo>
                <a:lnTo>
                  <a:pt x="2869374" y="371348"/>
                </a:lnTo>
                <a:lnTo>
                  <a:pt x="2855315" y="366420"/>
                </a:lnTo>
                <a:lnTo>
                  <a:pt x="2818066" y="349275"/>
                </a:lnTo>
                <a:lnTo>
                  <a:pt x="2784056" y="318947"/>
                </a:lnTo>
                <a:lnTo>
                  <a:pt x="2775648" y="286639"/>
                </a:lnTo>
                <a:lnTo>
                  <a:pt x="2777502" y="269481"/>
                </a:lnTo>
                <a:lnTo>
                  <a:pt x="2805417" y="228257"/>
                </a:lnTo>
                <a:lnTo>
                  <a:pt x="2859798" y="207429"/>
                </a:lnTo>
                <a:lnTo>
                  <a:pt x="2882315" y="206044"/>
                </a:lnTo>
                <a:lnTo>
                  <a:pt x="2901035" y="207022"/>
                </a:lnTo>
                <a:lnTo>
                  <a:pt x="2939491" y="214731"/>
                </a:lnTo>
                <a:lnTo>
                  <a:pt x="2979013" y="230276"/>
                </a:lnTo>
                <a:lnTo>
                  <a:pt x="3018701" y="254177"/>
                </a:lnTo>
                <a:lnTo>
                  <a:pt x="3038564" y="269252"/>
                </a:lnTo>
                <a:lnTo>
                  <a:pt x="3135274" y="79540"/>
                </a:lnTo>
                <a:lnTo>
                  <a:pt x="3100159" y="62052"/>
                </a:lnTo>
                <a:lnTo>
                  <a:pt x="3064268" y="46799"/>
                </a:lnTo>
                <a:lnTo>
                  <a:pt x="3027616" y="33807"/>
                </a:lnTo>
                <a:lnTo>
                  <a:pt x="2990177" y="23075"/>
                </a:lnTo>
                <a:lnTo>
                  <a:pt x="2952762" y="14681"/>
                </a:lnTo>
                <a:lnTo>
                  <a:pt x="2880207" y="5080"/>
                </a:lnTo>
                <a:lnTo>
                  <a:pt x="2845079" y="3873"/>
                </a:lnTo>
                <a:lnTo>
                  <a:pt x="2808782" y="5270"/>
                </a:lnTo>
                <a:lnTo>
                  <a:pt x="2741511" y="16408"/>
                </a:lnTo>
                <a:lnTo>
                  <a:pt x="2681605" y="38455"/>
                </a:lnTo>
                <a:lnTo>
                  <a:pt x="2630754" y="69773"/>
                </a:lnTo>
                <a:lnTo>
                  <a:pt x="2589212" y="109956"/>
                </a:lnTo>
                <a:lnTo>
                  <a:pt x="2556992" y="158343"/>
                </a:lnTo>
                <a:lnTo>
                  <a:pt x="2534335" y="214591"/>
                </a:lnTo>
                <a:lnTo>
                  <a:pt x="2522867" y="277507"/>
                </a:lnTo>
                <a:lnTo>
                  <a:pt x="2521432" y="311378"/>
                </a:lnTo>
                <a:lnTo>
                  <a:pt x="2522791" y="344601"/>
                </a:lnTo>
                <a:lnTo>
                  <a:pt x="2533650" y="401967"/>
                </a:lnTo>
                <a:lnTo>
                  <a:pt x="2554846" y="447814"/>
                </a:lnTo>
                <a:lnTo>
                  <a:pt x="2583332" y="485317"/>
                </a:lnTo>
                <a:lnTo>
                  <a:pt x="2618460" y="515315"/>
                </a:lnTo>
                <a:lnTo>
                  <a:pt x="2658783" y="539165"/>
                </a:lnTo>
                <a:lnTo>
                  <a:pt x="2703499" y="557707"/>
                </a:lnTo>
                <a:lnTo>
                  <a:pt x="2749702" y="574128"/>
                </a:lnTo>
                <a:lnTo>
                  <a:pt x="2773184" y="581761"/>
                </a:lnTo>
                <a:lnTo>
                  <a:pt x="2809887" y="594791"/>
                </a:lnTo>
                <a:lnTo>
                  <a:pt x="2854033" y="612305"/>
                </a:lnTo>
                <a:lnTo>
                  <a:pt x="2894038" y="637425"/>
                </a:lnTo>
                <a:lnTo>
                  <a:pt x="2916402" y="676173"/>
                </a:lnTo>
                <a:lnTo>
                  <a:pt x="2918282" y="695858"/>
                </a:lnTo>
                <a:lnTo>
                  <a:pt x="2916453" y="712736"/>
                </a:lnTo>
                <a:lnTo>
                  <a:pt x="2889123" y="757821"/>
                </a:lnTo>
                <a:lnTo>
                  <a:pt x="2852382" y="778306"/>
                </a:lnTo>
                <a:lnTo>
                  <a:pt x="2800489" y="785126"/>
                </a:lnTo>
                <a:lnTo>
                  <a:pt x="2774340" y="783653"/>
                </a:lnTo>
                <a:lnTo>
                  <a:pt x="2721622" y="771855"/>
                </a:lnTo>
                <a:lnTo>
                  <a:pt x="2668295" y="748220"/>
                </a:lnTo>
                <a:lnTo>
                  <a:pt x="2614371" y="712254"/>
                </a:lnTo>
                <a:lnTo>
                  <a:pt x="2587193" y="689622"/>
                </a:lnTo>
                <a:lnTo>
                  <a:pt x="2482989" y="885634"/>
                </a:lnTo>
                <a:lnTo>
                  <a:pt x="2526728" y="913574"/>
                </a:lnTo>
                <a:lnTo>
                  <a:pt x="2571534" y="937209"/>
                </a:lnTo>
                <a:lnTo>
                  <a:pt x="2617419" y="956564"/>
                </a:lnTo>
                <a:lnTo>
                  <a:pt x="2664345" y="971613"/>
                </a:lnTo>
                <a:lnTo>
                  <a:pt x="2712351" y="982370"/>
                </a:lnTo>
                <a:lnTo>
                  <a:pt x="2761424" y="988822"/>
                </a:lnTo>
                <a:lnTo>
                  <a:pt x="2811551" y="990968"/>
                </a:lnTo>
                <a:lnTo>
                  <a:pt x="2853258" y="989545"/>
                </a:lnTo>
                <a:lnTo>
                  <a:pt x="2892679" y="985253"/>
                </a:lnTo>
                <a:lnTo>
                  <a:pt x="2964777" y="968032"/>
                </a:lnTo>
                <a:lnTo>
                  <a:pt x="3027045" y="940485"/>
                </a:lnTo>
                <a:lnTo>
                  <a:pt x="3078873" y="903592"/>
                </a:lnTo>
                <a:lnTo>
                  <a:pt x="3119780" y="857846"/>
                </a:lnTo>
                <a:lnTo>
                  <a:pt x="3149549" y="803744"/>
                </a:lnTo>
                <a:lnTo>
                  <a:pt x="3167697" y="742073"/>
                </a:lnTo>
                <a:lnTo>
                  <a:pt x="3172218" y="708672"/>
                </a:lnTo>
                <a:lnTo>
                  <a:pt x="3173730" y="673569"/>
                </a:lnTo>
                <a:close/>
              </a:path>
            </a:pathLst>
          </a:custGeom>
          <a:solidFill>
            <a:srgbClr val="243E6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025257"/>
            <a:ext cx="223520" cy="314960"/>
          </a:xfrm>
          <a:custGeom>
            <a:avLst/>
            <a:gdLst/>
            <a:ahLst/>
            <a:cxnLst/>
            <a:rect l="l" t="t" r="r" b="b"/>
            <a:pathLst>
              <a:path w="223520" h="314959">
                <a:moveTo>
                  <a:pt x="0" y="0"/>
                </a:moveTo>
                <a:lnTo>
                  <a:pt x="0" y="314756"/>
                </a:lnTo>
                <a:lnTo>
                  <a:pt x="198297" y="200266"/>
                </a:lnTo>
                <a:lnTo>
                  <a:pt x="216871" y="181502"/>
                </a:lnTo>
                <a:lnTo>
                  <a:pt x="223062" y="157378"/>
                </a:lnTo>
                <a:lnTo>
                  <a:pt x="216871" y="133254"/>
                </a:lnTo>
                <a:lnTo>
                  <a:pt x="198297" y="114490"/>
                </a:lnTo>
                <a:lnTo>
                  <a:pt x="0" y="0"/>
                </a:lnTo>
                <a:close/>
              </a:path>
            </a:pathLst>
          </a:custGeom>
          <a:solidFill>
            <a:srgbClr val="DB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748938" y="999401"/>
            <a:ext cx="2423795" cy="2440940"/>
            <a:chOff x="6748938" y="999401"/>
            <a:chExt cx="2423795" cy="2440940"/>
          </a:xfrm>
        </p:grpSpPr>
        <p:sp>
          <p:nvSpPr>
            <p:cNvPr id="4" name="object 4"/>
            <p:cNvSpPr/>
            <p:nvPr/>
          </p:nvSpPr>
          <p:spPr>
            <a:xfrm>
              <a:off x="6748938" y="1016599"/>
              <a:ext cx="2423795" cy="2423795"/>
            </a:xfrm>
            <a:custGeom>
              <a:avLst/>
              <a:gdLst/>
              <a:ahLst/>
              <a:cxnLst/>
              <a:rect l="l" t="t" r="r" b="b"/>
              <a:pathLst>
                <a:path w="2423795" h="2423795">
                  <a:moveTo>
                    <a:pt x="1211846" y="0"/>
                  </a:moveTo>
                  <a:lnTo>
                    <a:pt x="1163107" y="962"/>
                  </a:lnTo>
                  <a:lnTo>
                    <a:pt x="1114856" y="3824"/>
                  </a:lnTo>
                  <a:lnTo>
                    <a:pt x="1067130" y="8551"/>
                  </a:lnTo>
                  <a:lnTo>
                    <a:pt x="1019964" y="15106"/>
                  </a:lnTo>
                  <a:lnTo>
                    <a:pt x="973396" y="23453"/>
                  </a:lnTo>
                  <a:lnTo>
                    <a:pt x="927461" y="33555"/>
                  </a:lnTo>
                  <a:lnTo>
                    <a:pt x="882196" y="45377"/>
                  </a:lnTo>
                  <a:lnTo>
                    <a:pt x="837636" y="58881"/>
                  </a:lnTo>
                  <a:lnTo>
                    <a:pt x="793818" y="74033"/>
                  </a:lnTo>
                  <a:lnTo>
                    <a:pt x="750778" y="90796"/>
                  </a:lnTo>
                  <a:lnTo>
                    <a:pt x="708552" y="109133"/>
                  </a:lnTo>
                  <a:lnTo>
                    <a:pt x="667177" y="129008"/>
                  </a:lnTo>
                  <a:lnTo>
                    <a:pt x="626689" y="150386"/>
                  </a:lnTo>
                  <a:lnTo>
                    <a:pt x="587123" y="173229"/>
                  </a:lnTo>
                  <a:lnTo>
                    <a:pt x="548517" y="197503"/>
                  </a:lnTo>
                  <a:lnTo>
                    <a:pt x="510906" y="223170"/>
                  </a:lnTo>
                  <a:lnTo>
                    <a:pt x="474326" y="250194"/>
                  </a:lnTo>
                  <a:lnTo>
                    <a:pt x="438815" y="278539"/>
                  </a:lnTo>
                  <a:lnTo>
                    <a:pt x="404407" y="308170"/>
                  </a:lnTo>
                  <a:lnTo>
                    <a:pt x="371139" y="339049"/>
                  </a:lnTo>
                  <a:lnTo>
                    <a:pt x="339047" y="371141"/>
                  </a:lnTo>
                  <a:lnTo>
                    <a:pt x="308168" y="404409"/>
                  </a:lnTo>
                  <a:lnTo>
                    <a:pt x="278538" y="438817"/>
                  </a:lnTo>
                  <a:lnTo>
                    <a:pt x="250193" y="474329"/>
                  </a:lnTo>
                  <a:lnTo>
                    <a:pt x="223169" y="510909"/>
                  </a:lnTo>
                  <a:lnTo>
                    <a:pt x="197502" y="548520"/>
                  </a:lnTo>
                  <a:lnTo>
                    <a:pt x="173229" y="587127"/>
                  </a:lnTo>
                  <a:lnTo>
                    <a:pt x="150385" y="626693"/>
                  </a:lnTo>
                  <a:lnTo>
                    <a:pt x="129008" y="667182"/>
                  </a:lnTo>
                  <a:lnTo>
                    <a:pt x="109132" y="708557"/>
                  </a:lnTo>
                  <a:lnTo>
                    <a:pt x="90795" y="750783"/>
                  </a:lnTo>
                  <a:lnTo>
                    <a:pt x="74033" y="793824"/>
                  </a:lnTo>
                  <a:lnTo>
                    <a:pt x="58881" y="837642"/>
                  </a:lnTo>
                  <a:lnTo>
                    <a:pt x="45376" y="882203"/>
                  </a:lnTo>
                  <a:lnTo>
                    <a:pt x="33555" y="927469"/>
                  </a:lnTo>
                  <a:lnTo>
                    <a:pt x="23453" y="973405"/>
                  </a:lnTo>
                  <a:lnTo>
                    <a:pt x="15106" y="1019974"/>
                  </a:lnTo>
                  <a:lnTo>
                    <a:pt x="8551" y="1067140"/>
                  </a:lnTo>
                  <a:lnTo>
                    <a:pt x="3824" y="1114867"/>
                  </a:lnTo>
                  <a:lnTo>
                    <a:pt x="962" y="1163119"/>
                  </a:lnTo>
                  <a:lnTo>
                    <a:pt x="0" y="1211859"/>
                  </a:lnTo>
                  <a:lnTo>
                    <a:pt x="962" y="1260599"/>
                  </a:lnTo>
                  <a:lnTo>
                    <a:pt x="3824" y="1308851"/>
                  </a:lnTo>
                  <a:lnTo>
                    <a:pt x="8551" y="1356578"/>
                  </a:lnTo>
                  <a:lnTo>
                    <a:pt x="15106" y="1403744"/>
                  </a:lnTo>
                  <a:lnTo>
                    <a:pt x="23453" y="1450313"/>
                  </a:lnTo>
                  <a:lnTo>
                    <a:pt x="33555" y="1496249"/>
                  </a:lnTo>
                  <a:lnTo>
                    <a:pt x="45376" y="1541515"/>
                  </a:lnTo>
                  <a:lnTo>
                    <a:pt x="58881" y="1586075"/>
                  </a:lnTo>
                  <a:lnTo>
                    <a:pt x="74033" y="1629894"/>
                  </a:lnTo>
                  <a:lnTo>
                    <a:pt x="90795" y="1672934"/>
                  </a:lnTo>
                  <a:lnTo>
                    <a:pt x="109132" y="1715160"/>
                  </a:lnTo>
                  <a:lnTo>
                    <a:pt x="129008" y="1756536"/>
                  </a:lnTo>
                  <a:lnTo>
                    <a:pt x="150385" y="1797025"/>
                  </a:lnTo>
                  <a:lnTo>
                    <a:pt x="173229" y="1836591"/>
                  </a:lnTo>
                  <a:lnTo>
                    <a:pt x="197502" y="1875198"/>
                  </a:lnTo>
                  <a:lnTo>
                    <a:pt x="223169" y="1912809"/>
                  </a:lnTo>
                  <a:lnTo>
                    <a:pt x="250193" y="1949389"/>
                  </a:lnTo>
                  <a:lnTo>
                    <a:pt x="278538" y="1984901"/>
                  </a:lnTo>
                  <a:lnTo>
                    <a:pt x="308168" y="2019309"/>
                  </a:lnTo>
                  <a:lnTo>
                    <a:pt x="339047" y="2052577"/>
                  </a:lnTo>
                  <a:lnTo>
                    <a:pt x="371139" y="2084669"/>
                  </a:lnTo>
                  <a:lnTo>
                    <a:pt x="404407" y="2115548"/>
                  </a:lnTo>
                  <a:lnTo>
                    <a:pt x="438815" y="2145178"/>
                  </a:lnTo>
                  <a:lnTo>
                    <a:pt x="474326" y="2173524"/>
                  </a:lnTo>
                  <a:lnTo>
                    <a:pt x="510906" y="2200548"/>
                  </a:lnTo>
                  <a:lnTo>
                    <a:pt x="548517" y="2226215"/>
                  </a:lnTo>
                  <a:lnTo>
                    <a:pt x="587123" y="2250488"/>
                  </a:lnTo>
                  <a:lnTo>
                    <a:pt x="626689" y="2273332"/>
                  </a:lnTo>
                  <a:lnTo>
                    <a:pt x="667177" y="2294710"/>
                  </a:lnTo>
                  <a:lnTo>
                    <a:pt x="708552" y="2314585"/>
                  </a:lnTo>
                  <a:lnTo>
                    <a:pt x="750778" y="2332922"/>
                  </a:lnTo>
                  <a:lnTo>
                    <a:pt x="793818" y="2349685"/>
                  </a:lnTo>
                  <a:lnTo>
                    <a:pt x="837636" y="2364837"/>
                  </a:lnTo>
                  <a:lnTo>
                    <a:pt x="882196" y="2378341"/>
                  </a:lnTo>
                  <a:lnTo>
                    <a:pt x="927461" y="2390163"/>
                  </a:lnTo>
                  <a:lnTo>
                    <a:pt x="973396" y="2400265"/>
                  </a:lnTo>
                  <a:lnTo>
                    <a:pt x="1019964" y="2408612"/>
                  </a:lnTo>
                  <a:lnTo>
                    <a:pt x="1067130" y="2415167"/>
                  </a:lnTo>
                  <a:lnTo>
                    <a:pt x="1114856" y="2419893"/>
                  </a:lnTo>
                  <a:lnTo>
                    <a:pt x="1163107" y="2422756"/>
                  </a:lnTo>
                  <a:lnTo>
                    <a:pt x="1211846" y="2423718"/>
                  </a:lnTo>
                  <a:lnTo>
                    <a:pt x="1260586" y="2422756"/>
                  </a:lnTo>
                  <a:lnTo>
                    <a:pt x="1308838" y="2419893"/>
                  </a:lnTo>
                  <a:lnTo>
                    <a:pt x="1356565" y="2415167"/>
                  </a:lnTo>
                  <a:lnTo>
                    <a:pt x="1403731" y="2408612"/>
                  </a:lnTo>
                  <a:lnTo>
                    <a:pt x="1450300" y="2400265"/>
                  </a:lnTo>
                  <a:lnTo>
                    <a:pt x="1496236" y="2390163"/>
                  </a:lnTo>
                  <a:lnTo>
                    <a:pt x="1541502" y="2378341"/>
                  </a:lnTo>
                  <a:lnTo>
                    <a:pt x="1586063" y="2364837"/>
                  </a:lnTo>
                  <a:lnTo>
                    <a:pt x="1629881" y="2349685"/>
                  </a:lnTo>
                  <a:lnTo>
                    <a:pt x="1672922" y="2332922"/>
                  </a:lnTo>
                  <a:lnTo>
                    <a:pt x="1715148" y="2314585"/>
                  </a:lnTo>
                  <a:lnTo>
                    <a:pt x="1756523" y="2294710"/>
                  </a:lnTo>
                  <a:lnTo>
                    <a:pt x="1797012" y="2273332"/>
                  </a:lnTo>
                  <a:lnTo>
                    <a:pt x="1836578" y="2250488"/>
                  </a:lnTo>
                  <a:lnTo>
                    <a:pt x="1875185" y="2226215"/>
                  </a:lnTo>
                  <a:lnTo>
                    <a:pt x="1912796" y="2200548"/>
                  </a:lnTo>
                  <a:lnTo>
                    <a:pt x="1949376" y="2173524"/>
                  </a:lnTo>
                  <a:lnTo>
                    <a:pt x="1984888" y="2145178"/>
                  </a:lnTo>
                  <a:lnTo>
                    <a:pt x="2019296" y="2115548"/>
                  </a:lnTo>
                  <a:lnTo>
                    <a:pt x="2052564" y="2084669"/>
                  </a:lnTo>
                  <a:lnTo>
                    <a:pt x="2084656" y="2052577"/>
                  </a:lnTo>
                  <a:lnTo>
                    <a:pt x="2115535" y="2019309"/>
                  </a:lnTo>
                  <a:lnTo>
                    <a:pt x="2145166" y="1984901"/>
                  </a:lnTo>
                  <a:lnTo>
                    <a:pt x="2173511" y="1949389"/>
                  </a:lnTo>
                  <a:lnTo>
                    <a:pt x="2200535" y="1912809"/>
                  </a:lnTo>
                  <a:lnTo>
                    <a:pt x="2226202" y="1875198"/>
                  </a:lnTo>
                  <a:lnTo>
                    <a:pt x="2250476" y="1836591"/>
                  </a:lnTo>
                  <a:lnTo>
                    <a:pt x="2273319" y="1797025"/>
                  </a:lnTo>
                  <a:lnTo>
                    <a:pt x="2294697" y="1756536"/>
                  </a:lnTo>
                  <a:lnTo>
                    <a:pt x="2314572" y="1715160"/>
                  </a:lnTo>
                  <a:lnTo>
                    <a:pt x="2332910" y="1672934"/>
                  </a:lnTo>
                  <a:lnTo>
                    <a:pt x="2349672" y="1629894"/>
                  </a:lnTo>
                  <a:lnTo>
                    <a:pt x="2364824" y="1586075"/>
                  </a:lnTo>
                  <a:lnTo>
                    <a:pt x="2378329" y="1541515"/>
                  </a:lnTo>
                  <a:lnTo>
                    <a:pt x="2390150" y="1496249"/>
                  </a:lnTo>
                  <a:lnTo>
                    <a:pt x="2400252" y="1450313"/>
                  </a:lnTo>
                  <a:lnTo>
                    <a:pt x="2408599" y="1403744"/>
                  </a:lnTo>
                  <a:lnTo>
                    <a:pt x="2415154" y="1356578"/>
                  </a:lnTo>
                  <a:lnTo>
                    <a:pt x="2419881" y="1308851"/>
                  </a:lnTo>
                  <a:lnTo>
                    <a:pt x="2422743" y="1260599"/>
                  </a:lnTo>
                  <a:lnTo>
                    <a:pt x="2423706" y="1211859"/>
                  </a:lnTo>
                  <a:lnTo>
                    <a:pt x="2422743" y="1163119"/>
                  </a:lnTo>
                  <a:lnTo>
                    <a:pt x="2419881" y="1114867"/>
                  </a:lnTo>
                  <a:lnTo>
                    <a:pt x="2415154" y="1067140"/>
                  </a:lnTo>
                  <a:lnTo>
                    <a:pt x="2408599" y="1019974"/>
                  </a:lnTo>
                  <a:lnTo>
                    <a:pt x="2400252" y="973405"/>
                  </a:lnTo>
                  <a:lnTo>
                    <a:pt x="2390150" y="927469"/>
                  </a:lnTo>
                  <a:lnTo>
                    <a:pt x="2378329" y="882203"/>
                  </a:lnTo>
                  <a:lnTo>
                    <a:pt x="2364824" y="837642"/>
                  </a:lnTo>
                  <a:lnTo>
                    <a:pt x="2349672" y="793824"/>
                  </a:lnTo>
                  <a:lnTo>
                    <a:pt x="2332910" y="750783"/>
                  </a:lnTo>
                  <a:lnTo>
                    <a:pt x="2314572" y="708557"/>
                  </a:lnTo>
                  <a:lnTo>
                    <a:pt x="2294697" y="667182"/>
                  </a:lnTo>
                  <a:lnTo>
                    <a:pt x="2273319" y="626693"/>
                  </a:lnTo>
                  <a:lnTo>
                    <a:pt x="2250476" y="587127"/>
                  </a:lnTo>
                  <a:lnTo>
                    <a:pt x="2226202" y="548520"/>
                  </a:lnTo>
                  <a:lnTo>
                    <a:pt x="2200535" y="510909"/>
                  </a:lnTo>
                  <a:lnTo>
                    <a:pt x="2173511" y="474329"/>
                  </a:lnTo>
                  <a:lnTo>
                    <a:pt x="2145166" y="438817"/>
                  </a:lnTo>
                  <a:lnTo>
                    <a:pt x="2115535" y="404409"/>
                  </a:lnTo>
                  <a:lnTo>
                    <a:pt x="2084656" y="371141"/>
                  </a:lnTo>
                  <a:lnTo>
                    <a:pt x="2052564" y="339049"/>
                  </a:lnTo>
                  <a:lnTo>
                    <a:pt x="2019296" y="308170"/>
                  </a:lnTo>
                  <a:lnTo>
                    <a:pt x="1984888" y="278539"/>
                  </a:lnTo>
                  <a:lnTo>
                    <a:pt x="1949376" y="250194"/>
                  </a:lnTo>
                  <a:lnTo>
                    <a:pt x="1912796" y="223170"/>
                  </a:lnTo>
                  <a:lnTo>
                    <a:pt x="1875185" y="197503"/>
                  </a:lnTo>
                  <a:lnTo>
                    <a:pt x="1836578" y="173229"/>
                  </a:lnTo>
                  <a:lnTo>
                    <a:pt x="1797012" y="150386"/>
                  </a:lnTo>
                  <a:lnTo>
                    <a:pt x="1756523" y="129008"/>
                  </a:lnTo>
                  <a:lnTo>
                    <a:pt x="1715148" y="109133"/>
                  </a:lnTo>
                  <a:lnTo>
                    <a:pt x="1672922" y="90796"/>
                  </a:lnTo>
                  <a:lnTo>
                    <a:pt x="1629881" y="74033"/>
                  </a:lnTo>
                  <a:lnTo>
                    <a:pt x="1586063" y="58881"/>
                  </a:lnTo>
                  <a:lnTo>
                    <a:pt x="1541502" y="45377"/>
                  </a:lnTo>
                  <a:lnTo>
                    <a:pt x="1496236" y="33555"/>
                  </a:lnTo>
                  <a:lnTo>
                    <a:pt x="1450300" y="23453"/>
                  </a:lnTo>
                  <a:lnTo>
                    <a:pt x="1403731" y="15106"/>
                  </a:lnTo>
                  <a:lnTo>
                    <a:pt x="1356565" y="8551"/>
                  </a:lnTo>
                  <a:lnTo>
                    <a:pt x="1308838" y="3824"/>
                  </a:lnTo>
                  <a:lnTo>
                    <a:pt x="1260586" y="962"/>
                  </a:lnTo>
                  <a:lnTo>
                    <a:pt x="1211846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62533" y="999401"/>
              <a:ext cx="2320759" cy="2320759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2813" y="1706548"/>
            <a:ext cx="121021" cy="13109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0523" y="3179773"/>
            <a:ext cx="121021" cy="13109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2813" y="4406506"/>
            <a:ext cx="121021" cy="13109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2813" y="5011070"/>
            <a:ext cx="121021" cy="13109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78867" y="1573047"/>
            <a:ext cx="5597525" cy="365315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579120" indent="-566420">
              <a:lnSpc>
                <a:spcPct val="100000"/>
              </a:lnSpc>
              <a:spcBef>
                <a:spcPts val="130"/>
              </a:spcBef>
              <a:buAutoNum type="arabicPeriod"/>
              <a:tabLst>
                <a:tab pos="579120" algn="l"/>
              </a:tabLst>
            </a:pPr>
            <a:r>
              <a:rPr sz="1950" dirty="0">
                <a:solidFill>
                  <a:srgbClr val="585858"/>
                </a:solidFill>
                <a:latin typeface="Arial Black"/>
                <a:cs typeface="Arial Black"/>
              </a:rPr>
              <a:t>Şirket</a:t>
            </a:r>
            <a:r>
              <a:rPr sz="195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35" dirty="0">
                <a:solidFill>
                  <a:srgbClr val="585858"/>
                </a:solidFill>
                <a:latin typeface="Arial Black"/>
                <a:cs typeface="Arial Black"/>
              </a:rPr>
              <a:t>Profili</a:t>
            </a:r>
            <a:endParaRPr sz="1950">
              <a:latin typeface="Arial Black"/>
              <a:cs typeface="Arial Black"/>
            </a:endParaRPr>
          </a:p>
          <a:p>
            <a:pPr marL="579120" lvl="1" indent="-339725">
              <a:lnSpc>
                <a:spcPct val="100000"/>
              </a:lnSpc>
              <a:spcBef>
                <a:spcPts val="40"/>
              </a:spcBef>
              <a:buChar char="•"/>
              <a:tabLst>
                <a:tab pos="579120" algn="l"/>
              </a:tabLst>
            </a:pPr>
            <a:r>
              <a:rPr sz="1950" spc="-60" dirty="0">
                <a:solidFill>
                  <a:srgbClr val="585858"/>
                </a:solidFill>
                <a:latin typeface="Arial Black"/>
                <a:cs typeface="Arial Black"/>
              </a:rPr>
              <a:t>Genel</a:t>
            </a:r>
            <a:r>
              <a:rPr sz="195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10" dirty="0">
                <a:solidFill>
                  <a:srgbClr val="585858"/>
                </a:solidFill>
                <a:latin typeface="Arial Black"/>
                <a:cs typeface="Arial Black"/>
              </a:rPr>
              <a:t>Bakış</a:t>
            </a:r>
            <a:endParaRPr sz="1950">
              <a:latin typeface="Arial Black"/>
              <a:cs typeface="Arial Black"/>
            </a:endParaRPr>
          </a:p>
          <a:p>
            <a:pPr marL="579120" lvl="1" indent="-339725">
              <a:lnSpc>
                <a:spcPct val="100000"/>
              </a:lnSpc>
              <a:spcBef>
                <a:spcPts val="40"/>
              </a:spcBef>
              <a:buChar char="•"/>
              <a:tabLst>
                <a:tab pos="579120" algn="l"/>
              </a:tabLst>
            </a:pPr>
            <a:r>
              <a:rPr sz="1950" spc="-55" dirty="0">
                <a:solidFill>
                  <a:srgbClr val="585858"/>
                </a:solidFill>
                <a:latin typeface="Arial Black"/>
                <a:cs typeface="Arial Black"/>
              </a:rPr>
              <a:t>Misyon</a:t>
            </a:r>
            <a:r>
              <a:rPr sz="195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80" dirty="0">
                <a:solidFill>
                  <a:srgbClr val="585858"/>
                </a:solidFill>
                <a:latin typeface="Arial Black"/>
                <a:cs typeface="Arial Black"/>
              </a:rPr>
              <a:t>ve</a:t>
            </a:r>
            <a:r>
              <a:rPr sz="195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85" dirty="0">
                <a:solidFill>
                  <a:srgbClr val="585858"/>
                </a:solidFill>
                <a:latin typeface="Arial Black"/>
                <a:cs typeface="Arial Black"/>
              </a:rPr>
              <a:t>Stratejik</a:t>
            </a:r>
            <a:r>
              <a:rPr sz="195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10" dirty="0">
                <a:solidFill>
                  <a:srgbClr val="585858"/>
                </a:solidFill>
                <a:latin typeface="Arial Black"/>
                <a:cs typeface="Arial Black"/>
              </a:rPr>
              <a:t>hedefler</a:t>
            </a:r>
            <a:endParaRPr sz="1950">
              <a:latin typeface="Arial Black"/>
              <a:cs typeface="Arial Black"/>
            </a:endParaRPr>
          </a:p>
          <a:p>
            <a:pPr marL="579120" lvl="1" indent="-339725">
              <a:lnSpc>
                <a:spcPct val="100000"/>
              </a:lnSpc>
              <a:spcBef>
                <a:spcPts val="45"/>
              </a:spcBef>
              <a:buChar char="•"/>
              <a:tabLst>
                <a:tab pos="579120" algn="l"/>
              </a:tabLst>
            </a:pPr>
            <a:r>
              <a:rPr sz="1950" spc="-45" dirty="0">
                <a:solidFill>
                  <a:srgbClr val="585858"/>
                </a:solidFill>
                <a:latin typeface="Arial Black"/>
                <a:cs typeface="Arial Black"/>
              </a:rPr>
              <a:t>Gimat’ı</a:t>
            </a:r>
            <a:r>
              <a:rPr sz="1950" spc="-7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80" dirty="0">
                <a:solidFill>
                  <a:srgbClr val="585858"/>
                </a:solidFill>
                <a:latin typeface="Arial Black"/>
                <a:cs typeface="Arial Black"/>
              </a:rPr>
              <a:t>Farklı</a:t>
            </a:r>
            <a:r>
              <a:rPr sz="1950" spc="-7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90" dirty="0">
                <a:solidFill>
                  <a:srgbClr val="585858"/>
                </a:solidFill>
                <a:latin typeface="Arial Black"/>
                <a:cs typeface="Arial Black"/>
              </a:rPr>
              <a:t>Kılan</a:t>
            </a:r>
            <a:r>
              <a:rPr sz="195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10" dirty="0">
                <a:solidFill>
                  <a:srgbClr val="585858"/>
                </a:solidFill>
                <a:latin typeface="Arial Black"/>
                <a:cs typeface="Arial Black"/>
              </a:rPr>
              <a:t>Özellikler</a:t>
            </a:r>
            <a:endParaRPr sz="1950">
              <a:latin typeface="Arial Black"/>
              <a:cs typeface="Arial Black"/>
            </a:endParaRPr>
          </a:p>
          <a:p>
            <a:pPr marL="579120" indent="-566420">
              <a:lnSpc>
                <a:spcPct val="100000"/>
              </a:lnSpc>
              <a:spcBef>
                <a:spcPts val="2420"/>
              </a:spcBef>
              <a:buAutoNum type="arabicPeriod"/>
              <a:tabLst>
                <a:tab pos="579120" algn="l"/>
              </a:tabLst>
            </a:pPr>
            <a:r>
              <a:rPr sz="1950" dirty="0">
                <a:solidFill>
                  <a:srgbClr val="585858"/>
                </a:solidFill>
                <a:latin typeface="Arial Black"/>
                <a:cs typeface="Arial Black"/>
              </a:rPr>
              <a:t>Operasyonel</a:t>
            </a:r>
            <a:r>
              <a:rPr sz="1950" spc="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dirty="0">
                <a:solidFill>
                  <a:srgbClr val="585858"/>
                </a:solidFill>
                <a:latin typeface="Arial Black"/>
                <a:cs typeface="Arial Black"/>
              </a:rPr>
              <a:t>ve</a:t>
            </a:r>
            <a:r>
              <a:rPr sz="1950" spc="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dirty="0">
                <a:solidFill>
                  <a:srgbClr val="585858"/>
                </a:solidFill>
                <a:latin typeface="Arial Black"/>
                <a:cs typeface="Arial Black"/>
              </a:rPr>
              <a:t>Finansal</a:t>
            </a:r>
            <a:r>
              <a:rPr sz="1950" spc="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10" dirty="0">
                <a:solidFill>
                  <a:srgbClr val="585858"/>
                </a:solidFill>
                <a:latin typeface="Arial Black"/>
                <a:cs typeface="Arial Black"/>
              </a:rPr>
              <a:t>performans</a:t>
            </a:r>
            <a:endParaRPr sz="1950">
              <a:latin typeface="Arial Black"/>
              <a:cs typeface="Arial Black"/>
            </a:endParaRPr>
          </a:p>
          <a:p>
            <a:pPr marL="579120" lvl="1" indent="-339725">
              <a:lnSpc>
                <a:spcPct val="100000"/>
              </a:lnSpc>
              <a:spcBef>
                <a:spcPts val="40"/>
              </a:spcBef>
              <a:buChar char="•"/>
              <a:tabLst>
                <a:tab pos="579120" algn="l"/>
              </a:tabLst>
            </a:pPr>
            <a:r>
              <a:rPr sz="1950" spc="-50" dirty="0">
                <a:solidFill>
                  <a:srgbClr val="585858"/>
                </a:solidFill>
                <a:latin typeface="Arial Black"/>
                <a:cs typeface="Arial Black"/>
              </a:rPr>
              <a:t>Operasyonel</a:t>
            </a:r>
            <a:r>
              <a:rPr sz="1950" spc="-7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10" dirty="0">
                <a:solidFill>
                  <a:srgbClr val="585858"/>
                </a:solidFill>
                <a:latin typeface="Arial Black"/>
                <a:cs typeface="Arial Black"/>
              </a:rPr>
              <a:t>veriler</a:t>
            </a:r>
            <a:endParaRPr sz="1950">
              <a:latin typeface="Arial Black"/>
              <a:cs typeface="Arial Black"/>
            </a:endParaRPr>
          </a:p>
          <a:p>
            <a:pPr marL="579120" lvl="1" indent="-339725">
              <a:lnSpc>
                <a:spcPct val="100000"/>
              </a:lnSpc>
              <a:spcBef>
                <a:spcPts val="40"/>
              </a:spcBef>
              <a:buChar char="•"/>
              <a:tabLst>
                <a:tab pos="579120" algn="l"/>
              </a:tabLst>
            </a:pPr>
            <a:r>
              <a:rPr sz="1950" spc="-75" dirty="0">
                <a:solidFill>
                  <a:srgbClr val="585858"/>
                </a:solidFill>
                <a:latin typeface="Arial Black"/>
                <a:cs typeface="Arial Black"/>
              </a:rPr>
              <a:t>Finansal</a:t>
            </a:r>
            <a:r>
              <a:rPr sz="195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10" dirty="0">
                <a:solidFill>
                  <a:srgbClr val="585858"/>
                </a:solidFill>
                <a:latin typeface="Arial Black"/>
                <a:cs typeface="Arial Black"/>
              </a:rPr>
              <a:t>veriler</a:t>
            </a:r>
            <a:endParaRPr sz="1950">
              <a:latin typeface="Arial Black"/>
              <a:cs typeface="Arial Black"/>
            </a:endParaRPr>
          </a:p>
          <a:p>
            <a:pPr marL="579120" indent="-566420">
              <a:lnSpc>
                <a:spcPct val="100000"/>
              </a:lnSpc>
              <a:spcBef>
                <a:spcPts val="2420"/>
              </a:spcBef>
              <a:buAutoNum type="arabicPeriod"/>
              <a:tabLst>
                <a:tab pos="579120" algn="l"/>
              </a:tabLst>
            </a:pPr>
            <a:r>
              <a:rPr sz="1950" spc="-20" dirty="0">
                <a:solidFill>
                  <a:srgbClr val="585858"/>
                </a:solidFill>
                <a:latin typeface="Arial Black"/>
                <a:cs typeface="Arial Black"/>
              </a:rPr>
              <a:t>2026</a:t>
            </a:r>
            <a:r>
              <a:rPr sz="1950" spc="-1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10" dirty="0">
                <a:solidFill>
                  <a:srgbClr val="585858"/>
                </a:solidFill>
                <a:latin typeface="Arial Black"/>
                <a:cs typeface="Arial Black"/>
              </a:rPr>
              <a:t>Hedefleri</a:t>
            </a:r>
            <a:endParaRPr sz="1950">
              <a:latin typeface="Arial Black"/>
              <a:cs typeface="Arial Black"/>
            </a:endParaRPr>
          </a:p>
          <a:p>
            <a:pPr marL="579120" indent="-566420">
              <a:lnSpc>
                <a:spcPct val="100000"/>
              </a:lnSpc>
              <a:spcBef>
                <a:spcPts val="2420"/>
              </a:spcBef>
              <a:buAutoNum type="arabicPeriod"/>
              <a:tabLst>
                <a:tab pos="579120" algn="l"/>
              </a:tabLst>
            </a:pPr>
            <a:r>
              <a:rPr sz="1950" dirty="0">
                <a:solidFill>
                  <a:srgbClr val="585858"/>
                </a:solidFill>
                <a:latin typeface="Arial Black"/>
                <a:cs typeface="Arial Black"/>
              </a:rPr>
              <a:t>Diğer</a:t>
            </a:r>
            <a:r>
              <a:rPr sz="1950" spc="1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10" dirty="0">
                <a:solidFill>
                  <a:srgbClr val="585858"/>
                </a:solidFill>
                <a:latin typeface="Arial Black"/>
                <a:cs typeface="Arial Black"/>
              </a:rPr>
              <a:t>Bilgiler</a:t>
            </a:r>
            <a:endParaRPr sz="1950">
              <a:latin typeface="Arial Black"/>
              <a:cs typeface="Arial Black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0" y="0"/>
            <a:ext cx="10692130" cy="7560309"/>
            <a:chOff x="0" y="0"/>
            <a:chExt cx="10692130" cy="7560309"/>
          </a:xfrm>
        </p:grpSpPr>
        <p:sp>
          <p:nvSpPr>
            <p:cNvPr id="12" name="object 12"/>
            <p:cNvSpPr/>
            <p:nvPr/>
          </p:nvSpPr>
          <p:spPr>
            <a:xfrm>
              <a:off x="11471" y="6996800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577082" y="7086879"/>
              <a:ext cx="7115175" cy="257810"/>
            </a:xfrm>
            <a:custGeom>
              <a:avLst/>
              <a:gdLst/>
              <a:ahLst/>
              <a:cxnLst/>
              <a:rect l="l" t="t" r="r" b="b"/>
              <a:pathLst>
                <a:path w="7115175" h="257809">
                  <a:moveTo>
                    <a:pt x="340537" y="257187"/>
                  </a:moveTo>
                  <a:lnTo>
                    <a:pt x="86906" y="241"/>
                  </a:lnTo>
                  <a:lnTo>
                    <a:pt x="0" y="241"/>
                  </a:lnTo>
                  <a:lnTo>
                    <a:pt x="254088" y="257187"/>
                  </a:lnTo>
                  <a:lnTo>
                    <a:pt x="340537" y="257187"/>
                  </a:lnTo>
                  <a:close/>
                </a:path>
                <a:path w="7115175" h="257809">
                  <a:moveTo>
                    <a:pt x="1334655" y="0"/>
                  </a:moveTo>
                  <a:lnTo>
                    <a:pt x="150977" y="0"/>
                  </a:lnTo>
                  <a:lnTo>
                    <a:pt x="392137" y="257213"/>
                  </a:lnTo>
                  <a:lnTo>
                    <a:pt x="1334655" y="257213"/>
                  </a:lnTo>
                  <a:lnTo>
                    <a:pt x="1334655" y="0"/>
                  </a:lnTo>
                  <a:close/>
                </a:path>
                <a:path w="7115175" h="257809">
                  <a:moveTo>
                    <a:pt x="7114921" y="203"/>
                  </a:moveTo>
                  <a:lnTo>
                    <a:pt x="2201938" y="203"/>
                  </a:lnTo>
                  <a:lnTo>
                    <a:pt x="2201938" y="257200"/>
                  </a:lnTo>
                  <a:lnTo>
                    <a:pt x="7114921" y="257200"/>
                  </a:lnTo>
                  <a:lnTo>
                    <a:pt x="7114921" y="203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35653" y="7087111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80007" y="7086879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5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18" y="175374"/>
                  </a:lnTo>
                  <a:lnTo>
                    <a:pt x="839914" y="180238"/>
                  </a:lnTo>
                  <a:lnTo>
                    <a:pt x="830135" y="183248"/>
                  </a:lnTo>
                  <a:lnTo>
                    <a:pt x="819848" y="184277"/>
                  </a:lnTo>
                  <a:lnTo>
                    <a:pt x="0" y="184277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5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42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83514" y="6992915"/>
              <a:ext cx="740194" cy="44892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0" y="7183146"/>
              <a:ext cx="1480185" cy="186690"/>
            </a:xfrm>
            <a:custGeom>
              <a:avLst/>
              <a:gdLst/>
              <a:ahLst/>
              <a:cxnLst/>
              <a:rect l="l" t="t" r="r" b="b"/>
              <a:pathLst>
                <a:path w="1480185" h="186690">
                  <a:moveTo>
                    <a:pt x="1335868" y="0"/>
                  </a:moveTo>
                  <a:lnTo>
                    <a:pt x="0" y="0"/>
                  </a:lnTo>
                  <a:lnTo>
                    <a:pt x="0" y="113659"/>
                  </a:lnTo>
                  <a:lnTo>
                    <a:pt x="11474" y="186347"/>
                  </a:lnTo>
                  <a:lnTo>
                    <a:pt x="1480013" y="186347"/>
                  </a:lnTo>
                  <a:lnTo>
                    <a:pt x="1480013" y="88011"/>
                  </a:lnTo>
                  <a:lnTo>
                    <a:pt x="1335868" y="0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8214" y="753836"/>
              <a:ext cx="9829165" cy="0"/>
            </a:xfrm>
            <a:custGeom>
              <a:avLst/>
              <a:gdLst/>
              <a:ahLst/>
              <a:cxnLst/>
              <a:rect l="l" t="t" r="r" b="b"/>
              <a:pathLst>
                <a:path w="9829165">
                  <a:moveTo>
                    <a:pt x="0" y="0"/>
                  </a:moveTo>
                  <a:lnTo>
                    <a:pt x="9828898" y="0"/>
                  </a:lnTo>
                </a:path>
              </a:pathLst>
            </a:custGeom>
            <a:ln w="12700">
              <a:solidFill>
                <a:srgbClr val="DB18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4635" y="184889"/>
              <a:ext cx="2215059" cy="3846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24233" y="3604755"/>
              <a:ext cx="4758474" cy="333574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0692003" cy="75600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17475">
              <a:lnSpc>
                <a:spcPct val="100000"/>
              </a:lnSpc>
              <a:spcBef>
                <a:spcPts val="130"/>
              </a:spcBef>
            </a:pPr>
            <a:r>
              <a:rPr sz="2300" spc="-315" dirty="0">
                <a:solidFill>
                  <a:srgbClr val="2B3B5E"/>
                </a:solidFill>
              </a:rPr>
              <a:t>1.</a:t>
            </a:r>
            <a:r>
              <a:rPr sz="2300" spc="45" dirty="0">
                <a:solidFill>
                  <a:srgbClr val="2B3B5E"/>
                </a:solidFill>
              </a:rPr>
              <a:t> </a:t>
            </a:r>
            <a:r>
              <a:rPr sz="2300" dirty="0">
                <a:solidFill>
                  <a:srgbClr val="2B3B5E"/>
                </a:solidFill>
              </a:rPr>
              <a:t>Şirket</a:t>
            </a:r>
            <a:r>
              <a:rPr sz="2300" spc="-100" dirty="0">
                <a:solidFill>
                  <a:srgbClr val="2B3B5E"/>
                </a:solidFill>
              </a:rPr>
              <a:t> </a:t>
            </a:r>
            <a:r>
              <a:rPr sz="2300" spc="40" dirty="0">
                <a:solidFill>
                  <a:srgbClr val="2B3B5E"/>
                </a:solidFill>
              </a:rPr>
              <a:t>Profili</a:t>
            </a:r>
            <a:endParaRPr sz="2300"/>
          </a:p>
        </p:txBody>
      </p:sp>
      <p:sp>
        <p:nvSpPr>
          <p:cNvPr id="3" name="object 3"/>
          <p:cNvSpPr/>
          <p:nvPr/>
        </p:nvSpPr>
        <p:spPr>
          <a:xfrm>
            <a:off x="1" y="975625"/>
            <a:ext cx="223520" cy="314960"/>
          </a:xfrm>
          <a:custGeom>
            <a:avLst/>
            <a:gdLst/>
            <a:ahLst/>
            <a:cxnLst/>
            <a:rect l="l" t="t" r="r" b="b"/>
            <a:pathLst>
              <a:path w="223520" h="314959">
                <a:moveTo>
                  <a:pt x="0" y="0"/>
                </a:moveTo>
                <a:lnTo>
                  <a:pt x="0" y="314756"/>
                </a:lnTo>
                <a:lnTo>
                  <a:pt x="198297" y="200266"/>
                </a:lnTo>
                <a:lnTo>
                  <a:pt x="216871" y="181502"/>
                </a:lnTo>
                <a:lnTo>
                  <a:pt x="223062" y="157378"/>
                </a:lnTo>
                <a:lnTo>
                  <a:pt x="216871" y="133254"/>
                </a:lnTo>
                <a:lnTo>
                  <a:pt x="198297" y="114490"/>
                </a:lnTo>
                <a:lnTo>
                  <a:pt x="0" y="0"/>
                </a:lnTo>
                <a:close/>
              </a:path>
            </a:pathLst>
          </a:custGeom>
          <a:solidFill>
            <a:srgbClr val="DB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6947170"/>
            <a:ext cx="4912360" cy="372745"/>
            <a:chOff x="0" y="6947170"/>
            <a:chExt cx="4912360" cy="372745"/>
          </a:xfrm>
        </p:grpSpPr>
        <p:sp>
          <p:nvSpPr>
            <p:cNvPr id="5" name="object 5"/>
            <p:cNvSpPr/>
            <p:nvPr/>
          </p:nvSpPr>
          <p:spPr>
            <a:xfrm>
              <a:off x="11471" y="6947170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77082" y="7037247"/>
              <a:ext cx="1334770" cy="257810"/>
            </a:xfrm>
            <a:custGeom>
              <a:avLst/>
              <a:gdLst/>
              <a:ahLst/>
              <a:cxnLst/>
              <a:rect l="l" t="t" r="r" b="b"/>
              <a:pathLst>
                <a:path w="1334769" h="257809">
                  <a:moveTo>
                    <a:pt x="340537" y="257187"/>
                  </a:moveTo>
                  <a:lnTo>
                    <a:pt x="86906" y="241"/>
                  </a:lnTo>
                  <a:lnTo>
                    <a:pt x="0" y="241"/>
                  </a:lnTo>
                  <a:lnTo>
                    <a:pt x="254088" y="257187"/>
                  </a:lnTo>
                  <a:lnTo>
                    <a:pt x="340537" y="257187"/>
                  </a:lnTo>
                  <a:close/>
                </a:path>
                <a:path w="1334769" h="257809">
                  <a:moveTo>
                    <a:pt x="1334655" y="0"/>
                  </a:moveTo>
                  <a:lnTo>
                    <a:pt x="150977" y="0"/>
                  </a:lnTo>
                  <a:lnTo>
                    <a:pt x="392137" y="257213"/>
                  </a:lnTo>
                  <a:lnTo>
                    <a:pt x="1334655" y="257213"/>
                  </a:lnTo>
                  <a:lnTo>
                    <a:pt x="1334655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35653" y="7037481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80007" y="7037247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5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18" y="175374"/>
                  </a:lnTo>
                  <a:lnTo>
                    <a:pt x="839914" y="180251"/>
                  </a:lnTo>
                  <a:lnTo>
                    <a:pt x="830135" y="183261"/>
                  </a:lnTo>
                  <a:lnTo>
                    <a:pt x="819848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5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42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7133516"/>
              <a:ext cx="1480185" cy="186690"/>
            </a:xfrm>
            <a:custGeom>
              <a:avLst/>
              <a:gdLst/>
              <a:ahLst/>
              <a:cxnLst/>
              <a:rect l="l" t="t" r="r" b="b"/>
              <a:pathLst>
                <a:path w="1480185" h="186690">
                  <a:moveTo>
                    <a:pt x="1335868" y="0"/>
                  </a:moveTo>
                  <a:lnTo>
                    <a:pt x="0" y="0"/>
                  </a:lnTo>
                  <a:lnTo>
                    <a:pt x="0" y="113659"/>
                  </a:lnTo>
                  <a:lnTo>
                    <a:pt x="11474" y="186347"/>
                  </a:lnTo>
                  <a:lnTo>
                    <a:pt x="1480013" y="186347"/>
                  </a:lnTo>
                  <a:lnTo>
                    <a:pt x="1480013" y="88010"/>
                  </a:lnTo>
                  <a:lnTo>
                    <a:pt x="1335868" y="0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5779020" y="7037451"/>
            <a:ext cx="4912995" cy="257175"/>
          </a:xfrm>
          <a:custGeom>
            <a:avLst/>
            <a:gdLst/>
            <a:ahLst/>
            <a:cxnLst/>
            <a:rect l="l" t="t" r="r" b="b"/>
            <a:pathLst>
              <a:path w="4912995" h="257175">
                <a:moveTo>
                  <a:pt x="4912982" y="0"/>
                </a:moveTo>
                <a:lnTo>
                  <a:pt x="0" y="0"/>
                </a:lnTo>
                <a:lnTo>
                  <a:pt x="0" y="256997"/>
                </a:lnTo>
                <a:lnTo>
                  <a:pt x="4912982" y="256997"/>
                </a:lnTo>
                <a:lnTo>
                  <a:pt x="4912982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3514" y="6943285"/>
            <a:ext cx="740194" cy="448927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58214" y="704206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4635" y="135257"/>
            <a:ext cx="2215059" cy="384671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432015" y="1883399"/>
            <a:ext cx="4872355" cy="2270760"/>
            <a:chOff x="432015" y="1883399"/>
            <a:chExt cx="4872355" cy="2270760"/>
          </a:xfrm>
        </p:grpSpPr>
        <p:sp>
          <p:nvSpPr>
            <p:cNvPr id="15" name="object 15"/>
            <p:cNvSpPr/>
            <p:nvPr/>
          </p:nvSpPr>
          <p:spPr>
            <a:xfrm>
              <a:off x="432015" y="1883399"/>
              <a:ext cx="4872355" cy="421005"/>
            </a:xfrm>
            <a:custGeom>
              <a:avLst/>
              <a:gdLst/>
              <a:ahLst/>
              <a:cxnLst/>
              <a:rect l="l" t="t" r="r" b="b"/>
              <a:pathLst>
                <a:path w="4872355" h="421005">
                  <a:moveTo>
                    <a:pt x="4762944" y="0"/>
                  </a:moveTo>
                  <a:lnTo>
                    <a:pt x="108813" y="0"/>
                  </a:lnTo>
                  <a:lnTo>
                    <a:pt x="66458" y="8551"/>
                  </a:lnTo>
                  <a:lnTo>
                    <a:pt x="31870" y="31870"/>
                  </a:lnTo>
                  <a:lnTo>
                    <a:pt x="8551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1" y="354300"/>
                  </a:lnTo>
                  <a:lnTo>
                    <a:pt x="31870" y="388891"/>
                  </a:lnTo>
                  <a:lnTo>
                    <a:pt x="66458" y="412212"/>
                  </a:lnTo>
                  <a:lnTo>
                    <a:pt x="108813" y="420763"/>
                  </a:lnTo>
                  <a:lnTo>
                    <a:pt x="4762944" y="420763"/>
                  </a:lnTo>
                  <a:lnTo>
                    <a:pt x="4805301" y="412212"/>
                  </a:lnTo>
                  <a:lnTo>
                    <a:pt x="4839893" y="388891"/>
                  </a:lnTo>
                  <a:lnTo>
                    <a:pt x="4863217" y="354300"/>
                  </a:lnTo>
                  <a:lnTo>
                    <a:pt x="4871770" y="311937"/>
                  </a:lnTo>
                  <a:lnTo>
                    <a:pt x="4871770" y="108813"/>
                  </a:lnTo>
                  <a:lnTo>
                    <a:pt x="4863217" y="66458"/>
                  </a:lnTo>
                  <a:lnTo>
                    <a:pt x="4839893" y="31870"/>
                  </a:lnTo>
                  <a:lnTo>
                    <a:pt x="4805301" y="8551"/>
                  </a:lnTo>
                  <a:lnTo>
                    <a:pt x="4762944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2795" y="1883399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5">
                  <a:moveTo>
                    <a:pt x="311950" y="0"/>
                  </a:moveTo>
                  <a:lnTo>
                    <a:pt x="108826" y="0"/>
                  </a:lnTo>
                  <a:lnTo>
                    <a:pt x="66469" y="8551"/>
                  </a:lnTo>
                  <a:lnTo>
                    <a:pt x="31876" y="31870"/>
                  </a:lnTo>
                  <a:lnTo>
                    <a:pt x="8553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3" y="354300"/>
                  </a:lnTo>
                  <a:lnTo>
                    <a:pt x="31876" y="388891"/>
                  </a:lnTo>
                  <a:lnTo>
                    <a:pt x="66469" y="412212"/>
                  </a:lnTo>
                  <a:lnTo>
                    <a:pt x="108826" y="420763"/>
                  </a:lnTo>
                  <a:lnTo>
                    <a:pt x="311950" y="420763"/>
                  </a:lnTo>
                  <a:lnTo>
                    <a:pt x="354307" y="412212"/>
                  </a:lnTo>
                  <a:lnTo>
                    <a:pt x="388899" y="388891"/>
                  </a:lnTo>
                  <a:lnTo>
                    <a:pt x="412223" y="354300"/>
                  </a:lnTo>
                  <a:lnTo>
                    <a:pt x="420776" y="311937"/>
                  </a:lnTo>
                  <a:lnTo>
                    <a:pt x="420776" y="108813"/>
                  </a:lnTo>
                  <a:lnTo>
                    <a:pt x="412223" y="66458"/>
                  </a:lnTo>
                  <a:lnTo>
                    <a:pt x="388899" y="31870"/>
                  </a:lnTo>
                  <a:lnTo>
                    <a:pt x="354307" y="8551"/>
                  </a:lnTo>
                  <a:lnTo>
                    <a:pt x="311950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32015" y="2345832"/>
              <a:ext cx="4872355" cy="421005"/>
            </a:xfrm>
            <a:custGeom>
              <a:avLst/>
              <a:gdLst/>
              <a:ahLst/>
              <a:cxnLst/>
              <a:rect l="l" t="t" r="r" b="b"/>
              <a:pathLst>
                <a:path w="4872355" h="421005">
                  <a:moveTo>
                    <a:pt x="4762944" y="0"/>
                  </a:moveTo>
                  <a:lnTo>
                    <a:pt x="108813" y="0"/>
                  </a:lnTo>
                  <a:lnTo>
                    <a:pt x="66458" y="8551"/>
                  </a:lnTo>
                  <a:lnTo>
                    <a:pt x="31870" y="31870"/>
                  </a:lnTo>
                  <a:lnTo>
                    <a:pt x="8551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1" y="354300"/>
                  </a:lnTo>
                  <a:lnTo>
                    <a:pt x="31870" y="388891"/>
                  </a:lnTo>
                  <a:lnTo>
                    <a:pt x="66458" y="412212"/>
                  </a:lnTo>
                  <a:lnTo>
                    <a:pt x="108813" y="420763"/>
                  </a:lnTo>
                  <a:lnTo>
                    <a:pt x="4762944" y="420763"/>
                  </a:lnTo>
                  <a:lnTo>
                    <a:pt x="4805301" y="412212"/>
                  </a:lnTo>
                  <a:lnTo>
                    <a:pt x="4839893" y="388891"/>
                  </a:lnTo>
                  <a:lnTo>
                    <a:pt x="4863217" y="354300"/>
                  </a:lnTo>
                  <a:lnTo>
                    <a:pt x="4871770" y="311937"/>
                  </a:lnTo>
                  <a:lnTo>
                    <a:pt x="4871770" y="108813"/>
                  </a:lnTo>
                  <a:lnTo>
                    <a:pt x="4863217" y="66458"/>
                  </a:lnTo>
                  <a:lnTo>
                    <a:pt x="4839893" y="31870"/>
                  </a:lnTo>
                  <a:lnTo>
                    <a:pt x="4805301" y="8551"/>
                  </a:lnTo>
                  <a:lnTo>
                    <a:pt x="4762944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2795" y="2345832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5">
                  <a:moveTo>
                    <a:pt x="311950" y="0"/>
                  </a:moveTo>
                  <a:lnTo>
                    <a:pt x="108826" y="0"/>
                  </a:lnTo>
                  <a:lnTo>
                    <a:pt x="66469" y="8551"/>
                  </a:lnTo>
                  <a:lnTo>
                    <a:pt x="31876" y="31870"/>
                  </a:lnTo>
                  <a:lnTo>
                    <a:pt x="8553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3" y="354300"/>
                  </a:lnTo>
                  <a:lnTo>
                    <a:pt x="31876" y="388891"/>
                  </a:lnTo>
                  <a:lnTo>
                    <a:pt x="66469" y="412212"/>
                  </a:lnTo>
                  <a:lnTo>
                    <a:pt x="108826" y="420763"/>
                  </a:lnTo>
                  <a:lnTo>
                    <a:pt x="311950" y="420763"/>
                  </a:lnTo>
                  <a:lnTo>
                    <a:pt x="354307" y="412212"/>
                  </a:lnTo>
                  <a:lnTo>
                    <a:pt x="388899" y="388891"/>
                  </a:lnTo>
                  <a:lnTo>
                    <a:pt x="412223" y="354300"/>
                  </a:lnTo>
                  <a:lnTo>
                    <a:pt x="420776" y="311937"/>
                  </a:lnTo>
                  <a:lnTo>
                    <a:pt x="420776" y="108813"/>
                  </a:lnTo>
                  <a:lnTo>
                    <a:pt x="412223" y="66458"/>
                  </a:lnTo>
                  <a:lnTo>
                    <a:pt x="388899" y="31870"/>
                  </a:lnTo>
                  <a:lnTo>
                    <a:pt x="354307" y="8551"/>
                  </a:lnTo>
                  <a:lnTo>
                    <a:pt x="311950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32015" y="2808264"/>
              <a:ext cx="4872355" cy="421005"/>
            </a:xfrm>
            <a:custGeom>
              <a:avLst/>
              <a:gdLst/>
              <a:ahLst/>
              <a:cxnLst/>
              <a:rect l="l" t="t" r="r" b="b"/>
              <a:pathLst>
                <a:path w="4872355" h="421005">
                  <a:moveTo>
                    <a:pt x="4762944" y="0"/>
                  </a:moveTo>
                  <a:lnTo>
                    <a:pt x="108813" y="0"/>
                  </a:lnTo>
                  <a:lnTo>
                    <a:pt x="66458" y="8551"/>
                  </a:lnTo>
                  <a:lnTo>
                    <a:pt x="31870" y="31870"/>
                  </a:lnTo>
                  <a:lnTo>
                    <a:pt x="8551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1" y="354300"/>
                  </a:lnTo>
                  <a:lnTo>
                    <a:pt x="31870" y="388891"/>
                  </a:lnTo>
                  <a:lnTo>
                    <a:pt x="66458" y="412212"/>
                  </a:lnTo>
                  <a:lnTo>
                    <a:pt x="108813" y="420763"/>
                  </a:lnTo>
                  <a:lnTo>
                    <a:pt x="4762944" y="420763"/>
                  </a:lnTo>
                  <a:lnTo>
                    <a:pt x="4805301" y="412212"/>
                  </a:lnTo>
                  <a:lnTo>
                    <a:pt x="4839893" y="388891"/>
                  </a:lnTo>
                  <a:lnTo>
                    <a:pt x="4863217" y="354300"/>
                  </a:lnTo>
                  <a:lnTo>
                    <a:pt x="4871770" y="311937"/>
                  </a:lnTo>
                  <a:lnTo>
                    <a:pt x="4871770" y="108813"/>
                  </a:lnTo>
                  <a:lnTo>
                    <a:pt x="4863217" y="66458"/>
                  </a:lnTo>
                  <a:lnTo>
                    <a:pt x="4839893" y="31870"/>
                  </a:lnTo>
                  <a:lnTo>
                    <a:pt x="4805301" y="8551"/>
                  </a:lnTo>
                  <a:lnTo>
                    <a:pt x="4762944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42795" y="2808264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5">
                  <a:moveTo>
                    <a:pt x="311950" y="0"/>
                  </a:moveTo>
                  <a:lnTo>
                    <a:pt x="108826" y="0"/>
                  </a:lnTo>
                  <a:lnTo>
                    <a:pt x="66469" y="8551"/>
                  </a:lnTo>
                  <a:lnTo>
                    <a:pt x="31876" y="31870"/>
                  </a:lnTo>
                  <a:lnTo>
                    <a:pt x="8553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3" y="354300"/>
                  </a:lnTo>
                  <a:lnTo>
                    <a:pt x="31876" y="388891"/>
                  </a:lnTo>
                  <a:lnTo>
                    <a:pt x="66469" y="412212"/>
                  </a:lnTo>
                  <a:lnTo>
                    <a:pt x="108826" y="420763"/>
                  </a:lnTo>
                  <a:lnTo>
                    <a:pt x="311950" y="420763"/>
                  </a:lnTo>
                  <a:lnTo>
                    <a:pt x="354307" y="412212"/>
                  </a:lnTo>
                  <a:lnTo>
                    <a:pt x="388899" y="388891"/>
                  </a:lnTo>
                  <a:lnTo>
                    <a:pt x="412223" y="354300"/>
                  </a:lnTo>
                  <a:lnTo>
                    <a:pt x="420776" y="311937"/>
                  </a:lnTo>
                  <a:lnTo>
                    <a:pt x="420776" y="108813"/>
                  </a:lnTo>
                  <a:lnTo>
                    <a:pt x="412223" y="66458"/>
                  </a:lnTo>
                  <a:lnTo>
                    <a:pt x="388899" y="31870"/>
                  </a:lnTo>
                  <a:lnTo>
                    <a:pt x="354307" y="8551"/>
                  </a:lnTo>
                  <a:lnTo>
                    <a:pt x="311950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32015" y="3270698"/>
              <a:ext cx="4872355" cy="421005"/>
            </a:xfrm>
            <a:custGeom>
              <a:avLst/>
              <a:gdLst/>
              <a:ahLst/>
              <a:cxnLst/>
              <a:rect l="l" t="t" r="r" b="b"/>
              <a:pathLst>
                <a:path w="4872355" h="421004">
                  <a:moveTo>
                    <a:pt x="4762944" y="0"/>
                  </a:moveTo>
                  <a:lnTo>
                    <a:pt x="108813" y="0"/>
                  </a:lnTo>
                  <a:lnTo>
                    <a:pt x="66458" y="8551"/>
                  </a:lnTo>
                  <a:lnTo>
                    <a:pt x="31870" y="31870"/>
                  </a:lnTo>
                  <a:lnTo>
                    <a:pt x="8551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1" y="354300"/>
                  </a:lnTo>
                  <a:lnTo>
                    <a:pt x="31870" y="388891"/>
                  </a:lnTo>
                  <a:lnTo>
                    <a:pt x="66458" y="412212"/>
                  </a:lnTo>
                  <a:lnTo>
                    <a:pt x="108813" y="420763"/>
                  </a:lnTo>
                  <a:lnTo>
                    <a:pt x="4762944" y="420763"/>
                  </a:lnTo>
                  <a:lnTo>
                    <a:pt x="4805301" y="412212"/>
                  </a:lnTo>
                  <a:lnTo>
                    <a:pt x="4839893" y="388891"/>
                  </a:lnTo>
                  <a:lnTo>
                    <a:pt x="4863217" y="354300"/>
                  </a:lnTo>
                  <a:lnTo>
                    <a:pt x="4871770" y="311937"/>
                  </a:lnTo>
                  <a:lnTo>
                    <a:pt x="4871770" y="108813"/>
                  </a:lnTo>
                  <a:lnTo>
                    <a:pt x="4863217" y="66458"/>
                  </a:lnTo>
                  <a:lnTo>
                    <a:pt x="4839893" y="31870"/>
                  </a:lnTo>
                  <a:lnTo>
                    <a:pt x="4805301" y="8551"/>
                  </a:lnTo>
                  <a:lnTo>
                    <a:pt x="4762944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42795" y="3270698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11950" y="0"/>
                  </a:moveTo>
                  <a:lnTo>
                    <a:pt x="108826" y="0"/>
                  </a:lnTo>
                  <a:lnTo>
                    <a:pt x="66469" y="8551"/>
                  </a:lnTo>
                  <a:lnTo>
                    <a:pt x="31876" y="31870"/>
                  </a:lnTo>
                  <a:lnTo>
                    <a:pt x="8553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3" y="354300"/>
                  </a:lnTo>
                  <a:lnTo>
                    <a:pt x="31876" y="388891"/>
                  </a:lnTo>
                  <a:lnTo>
                    <a:pt x="66469" y="412212"/>
                  </a:lnTo>
                  <a:lnTo>
                    <a:pt x="108826" y="420763"/>
                  </a:lnTo>
                  <a:lnTo>
                    <a:pt x="311950" y="420763"/>
                  </a:lnTo>
                  <a:lnTo>
                    <a:pt x="354307" y="412212"/>
                  </a:lnTo>
                  <a:lnTo>
                    <a:pt x="388899" y="388891"/>
                  </a:lnTo>
                  <a:lnTo>
                    <a:pt x="412223" y="354300"/>
                  </a:lnTo>
                  <a:lnTo>
                    <a:pt x="420776" y="311937"/>
                  </a:lnTo>
                  <a:lnTo>
                    <a:pt x="420776" y="108813"/>
                  </a:lnTo>
                  <a:lnTo>
                    <a:pt x="412223" y="66458"/>
                  </a:lnTo>
                  <a:lnTo>
                    <a:pt x="388899" y="31870"/>
                  </a:lnTo>
                  <a:lnTo>
                    <a:pt x="354307" y="8551"/>
                  </a:lnTo>
                  <a:lnTo>
                    <a:pt x="311950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32015" y="3733130"/>
              <a:ext cx="4872355" cy="421005"/>
            </a:xfrm>
            <a:custGeom>
              <a:avLst/>
              <a:gdLst/>
              <a:ahLst/>
              <a:cxnLst/>
              <a:rect l="l" t="t" r="r" b="b"/>
              <a:pathLst>
                <a:path w="4872355" h="421004">
                  <a:moveTo>
                    <a:pt x="4762944" y="0"/>
                  </a:moveTo>
                  <a:lnTo>
                    <a:pt x="108813" y="0"/>
                  </a:lnTo>
                  <a:lnTo>
                    <a:pt x="66458" y="8551"/>
                  </a:lnTo>
                  <a:lnTo>
                    <a:pt x="31870" y="31870"/>
                  </a:lnTo>
                  <a:lnTo>
                    <a:pt x="8551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1" y="354300"/>
                  </a:lnTo>
                  <a:lnTo>
                    <a:pt x="31870" y="388891"/>
                  </a:lnTo>
                  <a:lnTo>
                    <a:pt x="66458" y="412212"/>
                  </a:lnTo>
                  <a:lnTo>
                    <a:pt x="108813" y="420763"/>
                  </a:lnTo>
                  <a:lnTo>
                    <a:pt x="4762944" y="420763"/>
                  </a:lnTo>
                  <a:lnTo>
                    <a:pt x="4805301" y="412212"/>
                  </a:lnTo>
                  <a:lnTo>
                    <a:pt x="4839893" y="388891"/>
                  </a:lnTo>
                  <a:lnTo>
                    <a:pt x="4863217" y="354300"/>
                  </a:lnTo>
                  <a:lnTo>
                    <a:pt x="4871770" y="311937"/>
                  </a:lnTo>
                  <a:lnTo>
                    <a:pt x="4871770" y="108813"/>
                  </a:lnTo>
                  <a:lnTo>
                    <a:pt x="4863217" y="66458"/>
                  </a:lnTo>
                  <a:lnTo>
                    <a:pt x="4839893" y="31870"/>
                  </a:lnTo>
                  <a:lnTo>
                    <a:pt x="4805301" y="8551"/>
                  </a:lnTo>
                  <a:lnTo>
                    <a:pt x="4762944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42795" y="3733130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11950" y="0"/>
                  </a:moveTo>
                  <a:lnTo>
                    <a:pt x="108826" y="0"/>
                  </a:lnTo>
                  <a:lnTo>
                    <a:pt x="66469" y="8551"/>
                  </a:lnTo>
                  <a:lnTo>
                    <a:pt x="31876" y="31870"/>
                  </a:lnTo>
                  <a:lnTo>
                    <a:pt x="8553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3" y="354300"/>
                  </a:lnTo>
                  <a:lnTo>
                    <a:pt x="31876" y="388891"/>
                  </a:lnTo>
                  <a:lnTo>
                    <a:pt x="66469" y="412212"/>
                  </a:lnTo>
                  <a:lnTo>
                    <a:pt x="108826" y="420763"/>
                  </a:lnTo>
                  <a:lnTo>
                    <a:pt x="311950" y="420763"/>
                  </a:lnTo>
                  <a:lnTo>
                    <a:pt x="354307" y="412212"/>
                  </a:lnTo>
                  <a:lnTo>
                    <a:pt x="388899" y="388891"/>
                  </a:lnTo>
                  <a:lnTo>
                    <a:pt x="412223" y="354300"/>
                  </a:lnTo>
                  <a:lnTo>
                    <a:pt x="420776" y="311937"/>
                  </a:lnTo>
                  <a:lnTo>
                    <a:pt x="420776" y="108813"/>
                  </a:lnTo>
                  <a:lnTo>
                    <a:pt x="412223" y="66458"/>
                  </a:lnTo>
                  <a:lnTo>
                    <a:pt x="388899" y="31870"/>
                  </a:lnTo>
                  <a:lnTo>
                    <a:pt x="354307" y="8551"/>
                  </a:lnTo>
                  <a:lnTo>
                    <a:pt x="311950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470867" y="1936673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470867" y="1936673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ln w="635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078419" y="2406098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078419" y="2406098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ln w="635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002838" y="2868532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002838" y="2868532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ln w="635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002838" y="3344950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002838" y="3344950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ln w="635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343645" y="3814376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343645" y="3814376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ln w="635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9041" y="1960445"/>
              <a:ext cx="228282" cy="23173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03941" y="2454827"/>
              <a:ext cx="299085" cy="116205"/>
            </a:xfrm>
            <a:custGeom>
              <a:avLst/>
              <a:gdLst/>
              <a:ahLst/>
              <a:cxnLst/>
              <a:rect l="l" t="t" r="r" b="b"/>
              <a:pathLst>
                <a:path w="299084" h="116205">
                  <a:moveTo>
                    <a:pt x="295249" y="0"/>
                  </a:moveTo>
                  <a:lnTo>
                    <a:pt x="251701" y="939"/>
                  </a:lnTo>
                  <a:lnTo>
                    <a:pt x="249301" y="2286"/>
                  </a:lnTo>
                  <a:lnTo>
                    <a:pt x="247522" y="7912"/>
                  </a:lnTo>
                  <a:lnTo>
                    <a:pt x="249339" y="10401"/>
                  </a:lnTo>
                  <a:lnTo>
                    <a:pt x="260553" y="16319"/>
                  </a:lnTo>
                  <a:lnTo>
                    <a:pt x="152133" y="93586"/>
                  </a:lnTo>
                  <a:lnTo>
                    <a:pt x="74117" y="22974"/>
                  </a:lnTo>
                  <a:lnTo>
                    <a:pt x="68948" y="23863"/>
                  </a:lnTo>
                  <a:lnTo>
                    <a:pt x="65519" y="26733"/>
                  </a:lnTo>
                  <a:lnTo>
                    <a:pt x="2514" y="83032"/>
                  </a:lnTo>
                  <a:lnTo>
                    <a:pt x="0" y="87249"/>
                  </a:lnTo>
                  <a:lnTo>
                    <a:pt x="0" y="91186"/>
                  </a:lnTo>
                  <a:lnTo>
                    <a:pt x="1422" y="94335"/>
                  </a:lnTo>
                  <a:lnTo>
                    <a:pt x="3594" y="97282"/>
                  </a:lnTo>
                  <a:lnTo>
                    <a:pt x="10388" y="99555"/>
                  </a:lnTo>
                  <a:lnTo>
                    <a:pt x="13652" y="98323"/>
                  </a:lnTo>
                  <a:lnTo>
                    <a:pt x="71894" y="46304"/>
                  </a:lnTo>
                  <a:lnTo>
                    <a:pt x="148755" y="116103"/>
                  </a:lnTo>
                  <a:lnTo>
                    <a:pt x="153365" y="116001"/>
                  </a:lnTo>
                  <a:lnTo>
                    <a:pt x="271068" y="32029"/>
                  </a:lnTo>
                  <a:lnTo>
                    <a:pt x="272084" y="43434"/>
                  </a:lnTo>
                  <a:lnTo>
                    <a:pt x="274726" y="45821"/>
                  </a:lnTo>
                  <a:lnTo>
                    <a:pt x="279755" y="46215"/>
                  </a:lnTo>
                  <a:lnTo>
                    <a:pt x="281825" y="44526"/>
                  </a:lnTo>
                  <a:lnTo>
                    <a:pt x="298602" y="6540"/>
                  </a:lnTo>
                  <a:lnTo>
                    <a:pt x="298615" y="3962"/>
                  </a:lnTo>
                  <a:lnTo>
                    <a:pt x="297573" y="1790"/>
                  </a:lnTo>
                  <a:lnTo>
                    <a:pt x="2952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8082" y="2511267"/>
              <a:ext cx="253695" cy="14630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1308" y="2905056"/>
              <a:ext cx="323756" cy="20894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5325" y="3334745"/>
              <a:ext cx="294132" cy="292657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69252" y="3892105"/>
              <a:ext cx="43180" cy="129539"/>
            </a:xfrm>
            <a:custGeom>
              <a:avLst/>
              <a:gdLst/>
              <a:ahLst/>
              <a:cxnLst/>
              <a:rect l="l" t="t" r="r" b="b"/>
              <a:pathLst>
                <a:path w="43179" h="129539">
                  <a:moveTo>
                    <a:pt x="43078" y="0"/>
                  </a:moveTo>
                  <a:lnTo>
                    <a:pt x="0" y="0"/>
                  </a:lnTo>
                  <a:lnTo>
                    <a:pt x="0" y="129298"/>
                  </a:lnTo>
                  <a:lnTo>
                    <a:pt x="43078" y="129298"/>
                  </a:lnTo>
                  <a:lnTo>
                    <a:pt x="43078" y="0"/>
                  </a:lnTo>
                  <a:close/>
                </a:path>
              </a:pathLst>
            </a:custGeom>
            <a:solidFill>
              <a:srgbClr val="D4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31647" y="3836403"/>
              <a:ext cx="43180" cy="185420"/>
            </a:xfrm>
            <a:custGeom>
              <a:avLst/>
              <a:gdLst/>
              <a:ahLst/>
              <a:cxnLst/>
              <a:rect l="l" t="t" r="r" b="b"/>
              <a:pathLst>
                <a:path w="43179" h="185420">
                  <a:moveTo>
                    <a:pt x="43078" y="0"/>
                  </a:moveTo>
                  <a:lnTo>
                    <a:pt x="0" y="0"/>
                  </a:lnTo>
                  <a:lnTo>
                    <a:pt x="0" y="185000"/>
                  </a:lnTo>
                  <a:lnTo>
                    <a:pt x="43078" y="185000"/>
                  </a:lnTo>
                  <a:lnTo>
                    <a:pt x="43078" y="0"/>
                  </a:lnTo>
                  <a:close/>
                </a:path>
              </a:pathLst>
            </a:custGeom>
            <a:solidFill>
              <a:srgbClr val="00EC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94029" y="3880764"/>
              <a:ext cx="43180" cy="140970"/>
            </a:xfrm>
            <a:custGeom>
              <a:avLst/>
              <a:gdLst/>
              <a:ahLst/>
              <a:cxnLst/>
              <a:rect l="l" t="t" r="r" b="b"/>
              <a:pathLst>
                <a:path w="43179" h="140970">
                  <a:moveTo>
                    <a:pt x="43078" y="0"/>
                  </a:moveTo>
                  <a:lnTo>
                    <a:pt x="0" y="0"/>
                  </a:lnTo>
                  <a:lnTo>
                    <a:pt x="0" y="140639"/>
                  </a:lnTo>
                  <a:lnTo>
                    <a:pt x="43078" y="140639"/>
                  </a:lnTo>
                  <a:lnTo>
                    <a:pt x="430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00898" y="4023936"/>
              <a:ext cx="304800" cy="0"/>
            </a:xfrm>
            <a:custGeom>
              <a:avLst/>
              <a:gdLst/>
              <a:ahLst/>
              <a:cxnLst/>
              <a:rect l="l" t="t" r="r" b="b"/>
              <a:pathLst>
                <a:path w="304800">
                  <a:moveTo>
                    <a:pt x="0" y="0"/>
                  </a:moveTo>
                  <a:lnTo>
                    <a:pt x="304571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412824" y="1398992"/>
            <a:ext cx="4655820" cy="3124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750" dirty="0">
                <a:solidFill>
                  <a:srgbClr val="585858"/>
                </a:solidFill>
                <a:latin typeface="Arial Black"/>
                <a:cs typeface="Arial Black"/>
              </a:rPr>
              <a:t>Genel</a:t>
            </a:r>
            <a:r>
              <a:rPr sz="1750" spc="-114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750" spc="-10" dirty="0">
                <a:solidFill>
                  <a:srgbClr val="585858"/>
                </a:solidFill>
                <a:latin typeface="Arial Black"/>
                <a:cs typeface="Arial Black"/>
              </a:rPr>
              <a:t>Bakış</a:t>
            </a:r>
            <a:endParaRPr sz="1750">
              <a:latin typeface="Arial Black"/>
              <a:cs typeface="Arial Black"/>
            </a:endParaRPr>
          </a:p>
          <a:p>
            <a:pPr marL="589915" marR="1063625" indent="-17145">
              <a:lnSpc>
                <a:spcPct val="217200"/>
              </a:lnSpc>
              <a:spcBef>
                <a:spcPts val="335"/>
              </a:spcBef>
              <a:tabLst>
                <a:tab pos="2203450" algn="l"/>
                <a:tab pos="2704465" algn="l"/>
                <a:tab pos="2782570" algn="l"/>
              </a:tabLst>
            </a:pPr>
            <a:r>
              <a:rPr sz="1400" spc="-45" dirty="0">
                <a:solidFill>
                  <a:srgbClr val="585858"/>
                </a:solidFill>
                <a:latin typeface="Arial Black"/>
                <a:cs typeface="Arial Black"/>
              </a:rPr>
              <a:t>Kuruluş </a:t>
            </a:r>
            <a:r>
              <a:rPr sz="1400" spc="-75" dirty="0">
                <a:solidFill>
                  <a:srgbClr val="585858"/>
                </a:solidFill>
                <a:latin typeface="Arial Black"/>
                <a:cs typeface="Arial Black"/>
              </a:rPr>
              <a:t>Tarihi</a:t>
            </a:r>
            <a:r>
              <a:rPr sz="14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50" dirty="0">
                <a:solidFill>
                  <a:srgbClr val="585858"/>
                </a:solidFill>
                <a:latin typeface="Arial Black"/>
                <a:cs typeface="Arial Black"/>
              </a:rPr>
              <a:t>:</a:t>
            </a:r>
            <a:r>
              <a:rPr sz="1400" dirty="0">
                <a:solidFill>
                  <a:srgbClr val="585858"/>
                </a:solidFill>
                <a:latin typeface="Arial Black"/>
                <a:cs typeface="Arial Black"/>
              </a:rPr>
              <a:t>	</a:t>
            </a:r>
            <a:r>
              <a:rPr sz="1400" spc="-55" dirty="0">
                <a:solidFill>
                  <a:srgbClr val="585858"/>
                </a:solidFill>
                <a:latin typeface="Arial Black"/>
                <a:cs typeface="Arial Black"/>
              </a:rPr>
              <a:t>12.03.2015 </a:t>
            </a:r>
            <a:r>
              <a:rPr sz="1400" spc="-60" dirty="0">
                <a:solidFill>
                  <a:srgbClr val="585858"/>
                </a:solidFill>
                <a:latin typeface="Arial Black"/>
                <a:cs typeface="Arial Black"/>
              </a:rPr>
              <a:t>Borsaya</a:t>
            </a:r>
            <a:r>
              <a:rPr sz="14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 Black"/>
                <a:cs typeface="Arial Black"/>
              </a:rPr>
              <a:t>Açılış</a:t>
            </a:r>
            <a:r>
              <a:rPr sz="14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75" dirty="0">
                <a:solidFill>
                  <a:srgbClr val="585858"/>
                </a:solidFill>
                <a:latin typeface="Arial Black"/>
                <a:cs typeface="Arial Black"/>
              </a:rPr>
              <a:t>Tarihi</a:t>
            </a:r>
            <a:r>
              <a:rPr sz="1400" spc="-50" dirty="0">
                <a:solidFill>
                  <a:srgbClr val="585858"/>
                </a:solidFill>
                <a:latin typeface="Arial Black"/>
                <a:cs typeface="Arial Black"/>
              </a:rPr>
              <a:t> :</a:t>
            </a:r>
            <a:r>
              <a:rPr sz="1400" dirty="0">
                <a:solidFill>
                  <a:srgbClr val="585858"/>
                </a:solidFill>
                <a:latin typeface="Arial Black"/>
                <a:cs typeface="Arial Black"/>
              </a:rPr>
              <a:t>		</a:t>
            </a:r>
            <a:r>
              <a:rPr sz="1400" spc="-215" dirty="0">
                <a:solidFill>
                  <a:srgbClr val="585858"/>
                </a:solidFill>
                <a:latin typeface="Arial Black"/>
                <a:cs typeface="Arial Black"/>
              </a:rPr>
              <a:t>12.11.2021 </a:t>
            </a:r>
            <a:r>
              <a:rPr sz="1400" spc="-60" dirty="0">
                <a:solidFill>
                  <a:srgbClr val="585858"/>
                </a:solidFill>
                <a:latin typeface="Arial Black"/>
                <a:cs typeface="Arial Black"/>
              </a:rPr>
              <a:t>Halka</a:t>
            </a:r>
            <a:r>
              <a:rPr sz="14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55" dirty="0">
                <a:solidFill>
                  <a:srgbClr val="585858"/>
                </a:solidFill>
                <a:latin typeface="Arial Black"/>
                <a:cs typeface="Arial Black"/>
              </a:rPr>
              <a:t>Açıklık</a:t>
            </a:r>
            <a:r>
              <a:rPr sz="14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20" dirty="0">
                <a:solidFill>
                  <a:srgbClr val="585858"/>
                </a:solidFill>
                <a:latin typeface="Arial Black"/>
                <a:cs typeface="Arial Black"/>
              </a:rPr>
              <a:t>Oranı</a:t>
            </a:r>
            <a:r>
              <a:rPr sz="14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50" dirty="0">
                <a:solidFill>
                  <a:srgbClr val="585858"/>
                </a:solidFill>
                <a:latin typeface="Arial Black"/>
                <a:cs typeface="Arial Black"/>
              </a:rPr>
              <a:t>:</a:t>
            </a:r>
            <a:r>
              <a:rPr sz="1400" dirty="0">
                <a:solidFill>
                  <a:srgbClr val="585858"/>
                </a:solidFill>
                <a:latin typeface="Arial Black"/>
                <a:cs typeface="Arial Black"/>
              </a:rPr>
              <a:t>	</a:t>
            </a:r>
            <a:r>
              <a:rPr sz="1400" spc="-10" dirty="0">
                <a:solidFill>
                  <a:srgbClr val="585858"/>
                </a:solidFill>
                <a:latin typeface="Arial Black"/>
                <a:cs typeface="Arial Black"/>
              </a:rPr>
              <a:t>%99,52</a:t>
            </a:r>
            <a:endParaRPr sz="1400">
              <a:latin typeface="Arial Black"/>
              <a:cs typeface="Arial Black"/>
            </a:endParaRPr>
          </a:p>
          <a:p>
            <a:pPr marL="631825" marR="5080" indent="-8255">
              <a:lnSpc>
                <a:spcPct val="217899"/>
              </a:lnSpc>
              <a:spcBef>
                <a:spcPts val="20"/>
              </a:spcBef>
              <a:tabLst>
                <a:tab pos="2298065" algn="l"/>
                <a:tab pos="2680970" algn="l"/>
                <a:tab pos="3064510" algn="l"/>
              </a:tabLst>
            </a:pPr>
            <a:r>
              <a:rPr sz="1400" spc="-10" dirty="0">
                <a:solidFill>
                  <a:srgbClr val="585858"/>
                </a:solidFill>
                <a:latin typeface="Arial Black"/>
                <a:cs typeface="Arial Black"/>
              </a:rPr>
              <a:t>Ödenmiş</a:t>
            </a:r>
            <a:r>
              <a:rPr sz="14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50" dirty="0">
                <a:solidFill>
                  <a:srgbClr val="585858"/>
                </a:solidFill>
                <a:latin typeface="Arial Black"/>
                <a:cs typeface="Arial Black"/>
              </a:rPr>
              <a:t>Sermaye</a:t>
            </a:r>
            <a:r>
              <a:rPr sz="14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50" dirty="0">
                <a:solidFill>
                  <a:srgbClr val="585858"/>
                </a:solidFill>
                <a:latin typeface="Arial Black"/>
                <a:cs typeface="Arial Black"/>
              </a:rPr>
              <a:t>:</a:t>
            </a:r>
            <a:r>
              <a:rPr sz="1400" dirty="0">
                <a:solidFill>
                  <a:srgbClr val="585858"/>
                </a:solidFill>
                <a:latin typeface="Arial Black"/>
                <a:cs typeface="Arial Black"/>
              </a:rPr>
              <a:t>	</a:t>
            </a:r>
            <a:r>
              <a:rPr sz="1400" spc="-30" dirty="0">
                <a:solidFill>
                  <a:srgbClr val="585858"/>
                </a:solidFill>
                <a:latin typeface="Arial Black"/>
                <a:cs typeface="Arial Black"/>
              </a:rPr>
              <a:t>300.000.000 </a:t>
            </a:r>
            <a:r>
              <a:rPr sz="1400" spc="-25" dirty="0">
                <a:solidFill>
                  <a:srgbClr val="585858"/>
                </a:solidFill>
                <a:latin typeface="Arial Black"/>
                <a:cs typeface="Arial Black"/>
              </a:rPr>
              <a:t>TL </a:t>
            </a:r>
            <a:r>
              <a:rPr sz="1400" spc="-65" dirty="0">
                <a:solidFill>
                  <a:srgbClr val="585858"/>
                </a:solidFill>
                <a:latin typeface="Arial Black"/>
                <a:cs typeface="Arial Black"/>
              </a:rPr>
              <a:t>Kayıtlı</a:t>
            </a:r>
            <a:r>
              <a:rPr sz="14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50" dirty="0">
                <a:solidFill>
                  <a:srgbClr val="585858"/>
                </a:solidFill>
                <a:latin typeface="Arial Black"/>
                <a:cs typeface="Arial Black"/>
              </a:rPr>
              <a:t>Sermaye</a:t>
            </a:r>
            <a:r>
              <a:rPr sz="14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75" dirty="0">
                <a:solidFill>
                  <a:srgbClr val="585858"/>
                </a:solidFill>
                <a:latin typeface="Arial Black"/>
                <a:cs typeface="Arial Black"/>
              </a:rPr>
              <a:t>Tavanı</a:t>
            </a:r>
            <a:r>
              <a:rPr sz="14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50" dirty="0">
                <a:solidFill>
                  <a:srgbClr val="585858"/>
                </a:solidFill>
                <a:latin typeface="Arial Black"/>
                <a:cs typeface="Arial Black"/>
              </a:rPr>
              <a:t>:</a:t>
            </a:r>
            <a:r>
              <a:rPr sz="1400" dirty="0">
                <a:solidFill>
                  <a:srgbClr val="585858"/>
                </a:solidFill>
                <a:latin typeface="Arial Black"/>
                <a:cs typeface="Arial Black"/>
              </a:rPr>
              <a:t>	</a:t>
            </a:r>
            <a:r>
              <a:rPr sz="1400" spc="-45" dirty="0">
                <a:solidFill>
                  <a:srgbClr val="585858"/>
                </a:solidFill>
                <a:latin typeface="Arial Black"/>
                <a:cs typeface="Arial Black"/>
              </a:rPr>
              <a:t>2.500.000.000</a:t>
            </a:r>
            <a:r>
              <a:rPr sz="1400" spc="1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114" dirty="0">
                <a:solidFill>
                  <a:srgbClr val="585858"/>
                </a:solidFill>
                <a:latin typeface="Arial Black"/>
                <a:cs typeface="Arial Black"/>
              </a:rPr>
              <a:t>TL </a:t>
            </a:r>
            <a:r>
              <a:rPr sz="1400" spc="-65" dirty="0">
                <a:solidFill>
                  <a:srgbClr val="585858"/>
                </a:solidFill>
                <a:latin typeface="Arial Black"/>
                <a:cs typeface="Arial Black"/>
              </a:rPr>
              <a:t>Piyasa</a:t>
            </a:r>
            <a:r>
              <a:rPr sz="1400" spc="-7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585858"/>
                </a:solidFill>
                <a:latin typeface="Arial Black"/>
                <a:cs typeface="Arial Black"/>
              </a:rPr>
              <a:t>Değeri</a:t>
            </a:r>
            <a:r>
              <a:rPr sz="1400" spc="-7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50" dirty="0">
                <a:solidFill>
                  <a:srgbClr val="585858"/>
                </a:solidFill>
                <a:latin typeface="Arial Black"/>
                <a:cs typeface="Arial Black"/>
              </a:rPr>
              <a:t>:</a:t>
            </a:r>
            <a:r>
              <a:rPr sz="1400" dirty="0">
                <a:solidFill>
                  <a:srgbClr val="585858"/>
                </a:solidFill>
                <a:latin typeface="Arial Black"/>
                <a:cs typeface="Arial Black"/>
              </a:rPr>
              <a:t>	</a:t>
            </a:r>
            <a:r>
              <a:rPr sz="1400" spc="-10" dirty="0">
                <a:solidFill>
                  <a:srgbClr val="585858"/>
                </a:solidFill>
                <a:latin typeface="Arial Black"/>
                <a:cs typeface="Arial Black"/>
              </a:rPr>
              <a:t>13.254.000.000</a:t>
            </a:r>
            <a:endParaRPr sz="1400">
              <a:latin typeface="Arial Black"/>
              <a:cs typeface="Arial Black"/>
            </a:endParaRPr>
          </a:p>
        </p:txBody>
      </p:sp>
      <p:pic>
        <p:nvPicPr>
          <p:cNvPr id="45" name="object 4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463247" y="1983828"/>
            <a:ext cx="5089232" cy="2573731"/>
          </a:xfrm>
          <a:prstGeom prst="rect">
            <a:avLst/>
          </a:prstGeom>
        </p:spPr>
      </p:pic>
      <p:graphicFrame>
        <p:nvGraphicFramePr>
          <p:cNvPr id="46" name="object 46"/>
          <p:cNvGraphicFramePr>
            <a:graphicFrameLocks noGrp="1"/>
          </p:cNvGraphicFramePr>
          <p:nvPr/>
        </p:nvGraphicFramePr>
        <p:xfrm>
          <a:off x="205625" y="4931765"/>
          <a:ext cx="10423525" cy="1250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3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7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64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5435">
                <a:tc>
                  <a:txBody>
                    <a:bodyPr/>
                    <a:lstStyle/>
                    <a:p>
                      <a:pPr marL="11582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50" spc="-5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Ortak </a:t>
                      </a:r>
                      <a:r>
                        <a:rPr sz="1650" spc="-2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Adı</a:t>
                      </a:r>
                      <a:endParaRPr sz="1650">
                        <a:latin typeface="Arial Black"/>
                        <a:cs typeface="Arial Black"/>
                      </a:endParaRPr>
                    </a:p>
                  </a:txBody>
                  <a:tcPr marL="0" marR="0" marT="19050" marB="0"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/>
                    </a:solidFill>
                  </a:tcPr>
                </a:tc>
                <a:tc>
                  <a:txBody>
                    <a:bodyPr/>
                    <a:lstStyle/>
                    <a:p>
                      <a:pPr marL="69913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50" spc="-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Sermaye</a:t>
                      </a:r>
                      <a:endParaRPr sz="1650">
                        <a:latin typeface="Arial Black"/>
                        <a:cs typeface="Arial Black"/>
                      </a:endParaRPr>
                    </a:p>
                  </a:txBody>
                  <a:tcPr marL="0" marR="0" marT="19050" marB="0"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/>
                    </a:solidFill>
                  </a:tcPr>
                </a:tc>
                <a:tc>
                  <a:txBody>
                    <a:bodyPr/>
                    <a:lstStyle/>
                    <a:p>
                      <a:pPr marL="112458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50" spc="-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Sermaye(%)</a:t>
                      </a:r>
                      <a:endParaRPr sz="1650">
                        <a:latin typeface="Arial Black"/>
                        <a:cs typeface="Arial Black"/>
                      </a:endParaRPr>
                    </a:p>
                  </a:txBody>
                  <a:tcPr marL="0" marR="0" marT="19050" marB="0"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400" spc="-8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THE</a:t>
                      </a:r>
                      <a:r>
                        <a:rPr sz="1400" spc="-35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400" spc="-5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PABRAI</a:t>
                      </a:r>
                      <a:r>
                        <a:rPr sz="1400" spc="-3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400" spc="-85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INVESTMENT</a:t>
                      </a:r>
                      <a:r>
                        <a:rPr sz="1400" spc="-3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400" spc="-2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FUND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5334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>
                        <a:alpha val="14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061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400" spc="-1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69.894.164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5334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>
                        <a:alpha val="14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3220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400" spc="-2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23,3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5334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>
                        <a:alpha val="14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400" spc="-1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DİĞER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59055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>
                        <a:alpha val="14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0612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spc="-75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230.105.836,12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45719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>
                        <a:alpha val="14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322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spc="-2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76,7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45719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>
                        <a:alpha val="14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435"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400" spc="-1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TOPLAM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64769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2B3B5E">
                        <a:alpha val="14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0612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spc="-1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300.000.000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8100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2B3B5E">
                        <a:alpha val="14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322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spc="-25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100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8100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2B3B5E">
                        <a:alpha val="14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7" name="object 47"/>
          <p:cNvSpPr txBox="1"/>
          <p:nvPr/>
        </p:nvSpPr>
        <p:spPr>
          <a:xfrm>
            <a:off x="8198160" y="6523614"/>
            <a:ext cx="2338705" cy="149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spc="-70" dirty="0">
                <a:solidFill>
                  <a:srgbClr val="585858"/>
                </a:solidFill>
                <a:latin typeface="Arial Black"/>
                <a:cs typeface="Arial Black"/>
              </a:rPr>
              <a:t>15.06.2026</a:t>
            </a:r>
            <a:r>
              <a:rPr sz="800" spc="-1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spc="-25" dirty="0">
                <a:solidFill>
                  <a:srgbClr val="585858"/>
                </a:solidFill>
                <a:latin typeface="Arial Black"/>
                <a:cs typeface="Arial Black"/>
              </a:rPr>
              <a:t>tarihli</a:t>
            </a:r>
            <a:r>
              <a:rPr sz="800" spc="-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spc="-50" dirty="0">
                <a:solidFill>
                  <a:srgbClr val="585858"/>
                </a:solidFill>
                <a:latin typeface="Arial Black"/>
                <a:cs typeface="Arial Black"/>
              </a:rPr>
              <a:t>MKK</a:t>
            </a:r>
            <a:r>
              <a:rPr sz="800" spc="-1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spc="-30" dirty="0">
                <a:solidFill>
                  <a:srgbClr val="585858"/>
                </a:solidFill>
                <a:latin typeface="Arial Black"/>
                <a:cs typeface="Arial Black"/>
              </a:rPr>
              <a:t>verileri</a:t>
            </a:r>
            <a:r>
              <a:rPr sz="800" spc="-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spc="-30" dirty="0">
                <a:solidFill>
                  <a:srgbClr val="585858"/>
                </a:solidFill>
                <a:latin typeface="Arial Black"/>
                <a:cs typeface="Arial Black"/>
              </a:rPr>
              <a:t>baz</a:t>
            </a:r>
            <a:r>
              <a:rPr sz="800" spc="-10" dirty="0">
                <a:solidFill>
                  <a:srgbClr val="585858"/>
                </a:solidFill>
                <a:latin typeface="Arial Black"/>
                <a:cs typeface="Arial Black"/>
              </a:rPr>
              <a:t> alınmıştır.</a:t>
            </a:r>
            <a:endParaRPr sz="800">
              <a:latin typeface="Arial Black"/>
              <a:cs typeface="Arial Black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432015" y="4207190"/>
            <a:ext cx="4872355" cy="421005"/>
            <a:chOff x="432015" y="4207190"/>
            <a:chExt cx="4872355" cy="421005"/>
          </a:xfrm>
        </p:grpSpPr>
        <p:sp>
          <p:nvSpPr>
            <p:cNvPr id="49" name="object 49"/>
            <p:cNvSpPr/>
            <p:nvPr/>
          </p:nvSpPr>
          <p:spPr>
            <a:xfrm>
              <a:off x="432015" y="4207190"/>
              <a:ext cx="4872355" cy="421005"/>
            </a:xfrm>
            <a:custGeom>
              <a:avLst/>
              <a:gdLst/>
              <a:ahLst/>
              <a:cxnLst/>
              <a:rect l="l" t="t" r="r" b="b"/>
              <a:pathLst>
                <a:path w="4872355" h="421004">
                  <a:moveTo>
                    <a:pt x="4762944" y="0"/>
                  </a:moveTo>
                  <a:lnTo>
                    <a:pt x="108813" y="0"/>
                  </a:lnTo>
                  <a:lnTo>
                    <a:pt x="66458" y="8551"/>
                  </a:lnTo>
                  <a:lnTo>
                    <a:pt x="31870" y="31870"/>
                  </a:lnTo>
                  <a:lnTo>
                    <a:pt x="8551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1" y="354300"/>
                  </a:lnTo>
                  <a:lnTo>
                    <a:pt x="31870" y="388891"/>
                  </a:lnTo>
                  <a:lnTo>
                    <a:pt x="66458" y="412212"/>
                  </a:lnTo>
                  <a:lnTo>
                    <a:pt x="108813" y="420763"/>
                  </a:lnTo>
                  <a:lnTo>
                    <a:pt x="4762944" y="420763"/>
                  </a:lnTo>
                  <a:lnTo>
                    <a:pt x="4805301" y="412212"/>
                  </a:lnTo>
                  <a:lnTo>
                    <a:pt x="4839893" y="388891"/>
                  </a:lnTo>
                  <a:lnTo>
                    <a:pt x="4863217" y="354300"/>
                  </a:lnTo>
                  <a:lnTo>
                    <a:pt x="4871770" y="311937"/>
                  </a:lnTo>
                  <a:lnTo>
                    <a:pt x="4871770" y="108813"/>
                  </a:lnTo>
                  <a:lnTo>
                    <a:pt x="4863217" y="66458"/>
                  </a:lnTo>
                  <a:lnTo>
                    <a:pt x="4839893" y="31870"/>
                  </a:lnTo>
                  <a:lnTo>
                    <a:pt x="4805301" y="8551"/>
                  </a:lnTo>
                  <a:lnTo>
                    <a:pt x="4762944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42795" y="4207190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11950" y="0"/>
                  </a:moveTo>
                  <a:lnTo>
                    <a:pt x="108826" y="0"/>
                  </a:lnTo>
                  <a:lnTo>
                    <a:pt x="66469" y="8551"/>
                  </a:lnTo>
                  <a:lnTo>
                    <a:pt x="31876" y="31870"/>
                  </a:lnTo>
                  <a:lnTo>
                    <a:pt x="8553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3" y="354300"/>
                  </a:lnTo>
                  <a:lnTo>
                    <a:pt x="31876" y="388891"/>
                  </a:lnTo>
                  <a:lnTo>
                    <a:pt x="66469" y="412212"/>
                  </a:lnTo>
                  <a:lnTo>
                    <a:pt x="108826" y="420763"/>
                  </a:lnTo>
                  <a:lnTo>
                    <a:pt x="311950" y="420763"/>
                  </a:lnTo>
                  <a:lnTo>
                    <a:pt x="354307" y="412212"/>
                  </a:lnTo>
                  <a:lnTo>
                    <a:pt x="388899" y="388891"/>
                  </a:lnTo>
                  <a:lnTo>
                    <a:pt x="412223" y="354300"/>
                  </a:lnTo>
                  <a:lnTo>
                    <a:pt x="420776" y="311937"/>
                  </a:lnTo>
                  <a:lnTo>
                    <a:pt x="420776" y="108813"/>
                  </a:lnTo>
                  <a:lnTo>
                    <a:pt x="412223" y="66458"/>
                  </a:lnTo>
                  <a:lnTo>
                    <a:pt x="388899" y="31870"/>
                  </a:lnTo>
                  <a:lnTo>
                    <a:pt x="354307" y="8551"/>
                  </a:lnTo>
                  <a:lnTo>
                    <a:pt x="311950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569752" y="4290598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569752" y="4290598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ln w="635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13829" y="4338967"/>
              <a:ext cx="278765" cy="203200"/>
            </a:xfrm>
            <a:custGeom>
              <a:avLst/>
              <a:gdLst/>
              <a:ahLst/>
              <a:cxnLst/>
              <a:rect l="l" t="t" r="r" b="b"/>
              <a:pathLst>
                <a:path w="278765" h="203200">
                  <a:moveTo>
                    <a:pt x="49657" y="108673"/>
                  </a:moveTo>
                  <a:lnTo>
                    <a:pt x="0" y="108673"/>
                  </a:lnTo>
                  <a:lnTo>
                    <a:pt x="0" y="203123"/>
                  </a:lnTo>
                  <a:lnTo>
                    <a:pt x="49657" y="203123"/>
                  </a:lnTo>
                  <a:lnTo>
                    <a:pt x="49657" y="108673"/>
                  </a:lnTo>
                  <a:close/>
                </a:path>
                <a:path w="278765" h="203200">
                  <a:moveTo>
                    <a:pt x="123926" y="63195"/>
                  </a:moveTo>
                  <a:lnTo>
                    <a:pt x="74269" y="63195"/>
                  </a:lnTo>
                  <a:lnTo>
                    <a:pt x="74269" y="203123"/>
                  </a:lnTo>
                  <a:lnTo>
                    <a:pt x="123926" y="203123"/>
                  </a:lnTo>
                  <a:lnTo>
                    <a:pt x="123926" y="63195"/>
                  </a:lnTo>
                  <a:close/>
                </a:path>
                <a:path w="278765" h="203200">
                  <a:moveTo>
                    <a:pt x="199237" y="63195"/>
                  </a:moveTo>
                  <a:lnTo>
                    <a:pt x="149567" y="63195"/>
                  </a:lnTo>
                  <a:lnTo>
                    <a:pt x="149567" y="203123"/>
                  </a:lnTo>
                  <a:lnTo>
                    <a:pt x="199237" y="203123"/>
                  </a:lnTo>
                  <a:lnTo>
                    <a:pt x="199237" y="63195"/>
                  </a:lnTo>
                  <a:close/>
                </a:path>
                <a:path w="278765" h="203200">
                  <a:moveTo>
                    <a:pt x="278701" y="0"/>
                  </a:moveTo>
                  <a:lnTo>
                    <a:pt x="229044" y="0"/>
                  </a:lnTo>
                  <a:lnTo>
                    <a:pt x="229044" y="203123"/>
                  </a:lnTo>
                  <a:lnTo>
                    <a:pt x="278701" y="203123"/>
                  </a:lnTo>
                  <a:lnTo>
                    <a:pt x="2787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20670" y="4279495"/>
              <a:ext cx="247650" cy="129539"/>
            </a:xfrm>
            <a:custGeom>
              <a:avLst/>
              <a:gdLst/>
              <a:ahLst/>
              <a:cxnLst/>
              <a:rect l="l" t="t" r="r" b="b"/>
              <a:pathLst>
                <a:path w="247650" h="129539">
                  <a:moveTo>
                    <a:pt x="0" y="129400"/>
                  </a:moveTo>
                  <a:lnTo>
                    <a:pt x="105473" y="45148"/>
                  </a:lnTo>
                  <a:lnTo>
                    <a:pt x="166395" y="79743"/>
                  </a:lnTo>
                  <a:lnTo>
                    <a:pt x="24704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40486" y="4275268"/>
              <a:ext cx="32384" cy="27940"/>
            </a:xfrm>
            <a:custGeom>
              <a:avLst/>
              <a:gdLst/>
              <a:ahLst/>
              <a:cxnLst/>
              <a:rect l="l" t="t" r="r" b="b"/>
              <a:pathLst>
                <a:path w="32384" h="27939">
                  <a:moveTo>
                    <a:pt x="0" y="3670"/>
                  </a:moveTo>
                  <a:lnTo>
                    <a:pt x="28511" y="0"/>
                  </a:lnTo>
                  <a:lnTo>
                    <a:pt x="32105" y="27939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/>
          <p:nvPr/>
        </p:nvSpPr>
        <p:spPr>
          <a:xfrm>
            <a:off x="4777013" y="4969383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356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777013" y="5293252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356"/>
                </a:lnTo>
              </a:path>
            </a:pathLst>
          </a:custGeom>
          <a:ln w="9525">
            <a:solidFill>
              <a:srgbClr val="2B3B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777013" y="5617121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356"/>
                </a:lnTo>
              </a:path>
            </a:pathLst>
          </a:custGeom>
          <a:ln w="9525">
            <a:solidFill>
              <a:srgbClr val="2B3B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777013" y="5940991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356"/>
                </a:lnTo>
              </a:path>
            </a:pathLst>
          </a:custGeom>
          <a:ln w="9525">
            <a:solidFill>
              <a:srgbClr val="2B3B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260699" y="4969383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356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260699" y="5293252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356"/>
                </a:lnTo>
              </a:path>
            </a:pathLst>
          </a:custGeom>
          <a:ln w="9525">
            <a:solidFill>
              <a:srgbClr val="2B3B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260699" y="5617121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356"/>
                </a:lnTo>
              </a:path>
            </a:pathLst>
          </a:custGeom>
          <a:ln w="9525">
            <a:solidFill>
              <a:srgbClr val="2B3B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260699" y="5940991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356"/>
                </a:lnTo>
              </a:path>
            </a:pathLst>
          </a:custGeom>
          <a:ln w="9525">
            <a:solidFill>
              <a:srgbClr val="2B3B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8587" y="3901768"/>
            <a:ext cx="10433685" cy="3516629"/>
            <a:chOff x="258587" y="3901768"/>
            <a:chExt cx="10433685" cy="351662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8587" y="3901768"/>
              <a:ext cx="6950558" cy="273758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771413" y="7161402"/>
              <a:ext cx="4920615" cy="257175"/>
            </a:xfrm>
            <a:custGeom>
              <a:avLst/>
              <a:gdLst/>
              <a:ahLst/>
              <a:cxnLst/>
              <a:rect l="l" t="t" r="r" b="b"/>
              <a:pathLst>
                <a:path w="4920615" h="257175">
                  <a:moveTo>
                    <a:pt x="4920589" y="0"/>
                  </a:moveTo>
                  <a:lnTo>
                    <a:pt x="0" y="0"/>
                  </a:lnTo>
                  <a:lnTo>
                    <a:pt x="0" y="256997"/>
                  </a:lnTo>
                  <a:lnTo>
                    <a:pt x="4920589" y="256997"/>
                  </a:lnTo>
                  <a:lnTo>
                    <a:pt x="4920589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509" rIns="0" bIns="0" rtlCol="0">
            <a:spAutoFit/>
          </a:bodyPr>
          <a:lstStyle/>
          <a:p>
            <a:pPr marL="60960">
              <a:lnSpc>
                <a:spcPct val="100000"/>
              </a:lnSpc>
              <a:spcBef>
                <a:spcPts val="114"/>
              </a:spcBef>
            </a:pPr>
            <a:r>
              <a:rPr sz="1750" b="1" dirty="0">
                <a:solidFill>
                  <a:srgbClr val="2B3B5E"/>
                </a:solidFill>
                <a:latin typeface="Arial"/>
                <a:cs typeface="Arial"/>
              </a:rPr>
              <a:t>Gimat </a:t>
            </a:r>
            <a:r>
              <a:rPr sz="1750" b="1" spc="-10" dirty="0">
                <a:solidFill>
                  <a:srgbClr val="2B3B5E"/>
                </a:solidFill>
                <a:latin typeface="Arial"/>
                <a:cs typeface="Arial"/>
              </a:rPr>
              <a:t>Mağazacılık;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7071121"/>
            <a:ext cx="4904740" cy="372745"/>
            <a:chOff x="0" y="7071121"/>
            <a:chExt cx="4904740" cy="372745"/>
          </a:xfrm>
        </p:grpSpPr>
        <p:sp>
          <p:nvSpPr>
            <p:cNvPr id="7" name="object 7"/>
            <p:cNvSpPr/>
            <p:nvPr/>
          </p:nvSpPr>
          <p:spPr>
            <a:xfrm>
              <a:off x="3860" y="7071121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69462" y="7161199"/>
              <a:ext cx="1334770" cy="257810"/>
            </a:xfrm>
            <a:custGeom>
              <a:avLst/>
              <a:gdLst/>
              <a:ahLst/>
              <a:cxnLst/>
              <a:rect l="l" t="t" r="r" b="b"/>
              <a:pathLst>
                <a:path w="1334769" h="257809">
                  <a:moveTo>
                    <a:pt x="340537" y="257187"/>
                  </a:moveTo>
                  <a:lnTo>
                    <a:pt x="86906" y="241"/>
                  </a:lnTo>
                  <a:lnTo>
                    <a:pt x="0" y="241"/>
                  </a:lnTo>
                  <a:lnTo>
                    <a:pt x="254101" y="257187"/>
                  </a:lnTo>
                  <a:lnTo>
                    <a:pt x="340537" y="257187"/>
                  </a:lnTo>
                  <a:close/>
                </a:path>
                <a:path w="1334769" h="257809">
                  <a:moveTo>
                    <a:pt x="1334668" y="0"/>
                  </a:moveTo>
                  <a:lnTo>
                    <a:pt x="150990" y="0"/>
                  </a:lnTo>
                  <a:lnTo>
                    <a:pt x="392150" y="257213"/>
                  </a:lnTo>
                  <a:lnTo>
                    <a:pt x="1334668" y="257213"/>
                  </a:lnTo>
                  <a:lnTo>
                    <a:pt x="1334668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28042" y="7161430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72399" y="7161199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4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18" y="175374"/>
                  </a:lnTo>
                  <a:lnTo>
                    <a:pt x="839914" y="180238"/>
                  </a:lnTo>
                  <a:lnTo>
                    <a:pt x="830135" y="183248"/>
                  </a:lnTo>
                  <a:lnTo>
                    <a:pt x="819848" y="184277"/>
                  </a:lnTo>
                  <a:lnTo>
                    <a:pt x="0" y="184277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4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54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7257466"/>
              <a:ext cx="1472565" cy="186690"/>
            </a:xfrm>
            <a:custGeom>
              <a:avLst/>
              <a:gdLst/>
              <a:ahLst/>
              <a:cxnLst/>
              <a:rect l="l" t="t" r="r" b="b"/>
              <a:pathLst>
                <a:path w="1472565" h="186690">
                  <a:moveTo>
                    <a:pt x="1328257" y="0"/>
                  </a:moveTo>
                  <a:lnTo>
                    <a:pt x="0" y="0"/>
                  </a:lnTo>
                  <a:lnTo>
                    <a:pt x="0" y="161873"/>
                  </a:lnTo>
                  <a:lnTo>
                    <a:pt x="3863" y="186347"/>
                  </a:lnTo>
                  <a:lnTo>
                    <a:pt x="1472402" y="186347"/>
                  </a:lnTo>
                  <a:lnTo>
                    <a:pt x="1472402" y="88011"/>
                  </a:lnTo>
                  <a:lnTo>
                    <a:pt x="1328257" y="0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75903" y="7067235"/>
            <a:ext cx="740194" cy="448927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350603" y="828156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7024" y="259208"/>
            <a:ext cx="2215059" cy="384671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518690" y="3225299"/>
            <a:ext cx="970026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Arial"/>
                <a:cs typeface="Arial"/>
              </a:rPr>
              <a:t>Borsaya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açık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8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gıda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perakende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şirketinden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biri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olan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Gimat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yüksek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stok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yönetim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kabiliyeti,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güçlü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tedarik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ağı,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Bölgesel</a:t>
            </a:r>
            <a:r>
              <a:rPr sz="1400" i="1" spc="-10" dirty="0">
                <a:latin typeface="Arial"/>
                <a:cs typeface="Arial"/>
              </a:rPr>
              <a:t> marka </a:t>
            </a:r>
            <a:r>
              <a:rPr sz="1400" i="1" dirty="0">
                <a:latin typeface="Arial"/>
                <a:cs typeface="Arial"/>
              </a:rPr>
              <a:t>bilinirliği,</a:t>
            </a:r>
            <a:r>
              <a:rPr sz="1400" i="1" spc="-3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rekabetçi</a:t>
            </a:r>
            <a:r>
              <a:rPr sz="1400" i="1" spc="-2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fiyatlama</a:t>
            </a:r>
            <a:r>
              <a:rPr sz="1400" i="1" spc="-2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politikası</a:t>
            </a:r>
            <a:r>
              <a:rPr sz="1400" i="1" spc="-3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ve</a:t>
            </a:r>
            <a:r>
              <a:rPr sz="1400" i="1" spc="-9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Ankara</a:t>
            </a:r>
            <a:r>
              <a:rPr sz="1400" i="1" spc="-2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merkezli</a:t>
            </a:r>
            <a:r>
              <a:rPr sz="1400" i="1" spc="-2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operasyonel</a:t>
            </a:r>
            <a:r>
              <a:rPr sz="1400" i="1" spc="-3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gücü</a:t>
            </a:r>
            <a:r>
              <a:rPr sz="1400" i="1" spc="-2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ve</a:t>
            </a:r>
            <a:r>
              <a:rPr sz="1400" i="1" spc="-2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verimli</a:t>
            </a:r>
            <a:r>
              <a:rPr sz="1400" i="1" spc="-2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lojistik</a:t>
            </a:r>
            <a:r>
              <a:rPr sz="1400" i="1" spc="-3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altyapısıyla</a:t>
            </a:r>
            <a:r>
              <a:rPr sz="1400" i="1" spc="-2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toptan</a:t>
            </a:r>
            <a:r>
              <a:rPr sz="1400" i="1" spc="-2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perakende </a:t>
            </a:r>
            <a:r>
              <a:rPr sz="1400" i="1" dirty="0">
                <a:latin typeface="Arial"/>
                <a:cs typeface="Arial"/>
              </a:rPr>
              <a:t>sektöründe</a:t>
            </a:r>
            <a:r>
              <a:rPr sz="1400" i="1" spc="-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ölçek</a:t>
            </a:r>
            <a:r>
              <a:rPr sz="1400" i="1" spc="-2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büyütmeye</a:t>
            </a:r>
            <a:r>
              <a:rPr sz="1400" i="1" spc="-2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devam</a:t>
            </a:r>
            <a:r>
              <a:rPr sz="1400" i="1" spc="-2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etmektedir.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406164" y="3741629"/>
            <a:ext cx="7573009" cy="3447415"/>
            <a:chOff x="2406164" y="3741629"/>
            <a:chExt cx="7573009" cy="3447415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35786" y="4098245"/>
              <a:ext cx="1267962" cy="195985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05040" y="4124439"/>
              <a:ext cx="1077341" cy="177431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48179" y="5314397"/>
              <a:ext cx="1130802" cy="173431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17279" y="5339816"/>
              <a:ext cx="940168" cy="154840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74699" y="5201621"/>
              <a:ext cx="1289298" cy="198729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54911" y="5240230"/>
              <a:ext cx="1072642" cy="17665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531187" y="3741629"/>
              <a:ext cx="1295394" cy="199338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12123" y="3780004"/>
              <a:ext cx="1076439" cy="177432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53696" y="4034828"/>
              <a:ext cx="501504" cy="72565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553940" y="4034842"/>
              <a:ext cx="501650" cy="725805"/>
            </a:xfrm>
            <a:custGeom>
              <a:avLst/>
              <a:gdLst/>
              <a:ahLst/>
              <a:cxnLst/>
              <a:rect l="l" t="t" r="r" b="b"/>
              <a:pathLst>
                <a:path w="501650" h="725804">
                  <a:moveTo>
                    <a:pt x="294754" y="725639"/>
                  </a:moveTo>
                  <a:lnTo>
                    <a:pt x="206997" y="725589"/>
                  </a:lnTo>
                  <a:lnTo>
                    <a:pt x="124764" y="308279"/>
                  </a:lnTo>
                  <a:lnTo>
                    <a:pt x="123672" y="301802"/>
                  </a:lnTo>
                  <a:lnTo>
                    <a:pt x="115976" y="297827"/>
                  </a:lnTo>
                  <a:lnTo>
                    <a:pt x="110769" y="297827"/>
                  </a:lnTo>
                  <a:lnTo>
                    <a:pt x="16484" y="297865"/>
                  </a:lnTo>
                  <a:lnTo>
                    <a:pt x="10553" y="298411"/>
                  </a:lnTo>
                  <a:lnTo>
                    <a:pt x="5041" y="298424"/>
                  </a:lnTo>
                  <a:lnTo>
                    <a:pt x="0" y="297700"/>
                  </a:lnTo>
                  <a:lnTo>
                    <a:pt x="250545" y="0"/>
                  </a:lnTo>
                  <a:lnTo>
                    <a:pt x="501269" y="297992"/>
                  </a:lnTo>
                  <a:lnTo>
                    <a:pt x="483514" y="297954"/>
                  </a:lnTo>
                  <a:lnTo>
                    <a:pt x="391439" y="297815"/>
                  </a:lnTo>
                  <a:lnTo>
                    <a:pt x="385330" y="297802"/>
                  </a:lnTo>
                  <a:lnTo>
                    <a:pt x="377317" y="302056"/>
                  </a:lnTo>
                  <a:lnTo>
                    <a:pt x="376097" y="309333"/>
                  </a:lnTo>
                  <a:lnTo>
                    <a:pt x="309003" y="710946"/>
                  </a:lnTo>
                  <a:lnTo>
                    <a:pt x="308076" y="716483"/>
                  </a:lnTo>
                  <a:lnTo>
                    <a:pt x="299974" y="724585"/>
                  </a:lnTo>
                  <a:lnTo>
                    <a:pt x="294754" y="72563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12365" y="4555756"/>
              <a:ext cx="282993" cy="40946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412514" y="4555750"/>
              <a:ext cx="283210" cy="409575"/>
            </a:xfrm>
            <a:custGeom>
              <a:avLst/>
              <a:gdLst/>
              <a:ahLst/>
              <a:cxnLst/>
              <a:rect l="l" t="t" r="r" b="b"/>
              <a:pathLst>
                <a:path w="283210" h="409575">
                  <a:moveTo>
                    <a:pt x="166319" y="409460"/>
                  </a:moveTo>
                  <a:lnTo>
                    <a:pt x="116801" y="409435"/>
                  </a:lnTo>
                  <a:lnTo>
                    <a:pt x="113309" y="409422"/>
                  </a:lnTo>
                  <a:lnTo>
                    <a:pt x="108839" y="404075"/>
                  </a:lnTo>
                  <a:lnTo>
                    <a:pt x="108242" y="400469"/>
                  </a:lnTo>
                  <a:lnTo>
                    <a:pt x="70396" y="173951"/>
                  </a:lnTo>
                  <a:lnTo>
                    <a:pt x="69786" y="170306"/>
                  </a:lnTo>
                  <a:lnTo>
                    <a:pt x="65443" y="168059"/>
                  </a:lnTo>
                  <a:lnTo>
                    <a:pt x="62509" y="168059"/>
                  </a:lnTo>
                  <a:lnTo>
                    <a:pt x="9296" y="168084"/>
                  </a:lnTo>
                  <a:lnTo>
                    <a:pt x="5956" y="168389"/>
                  </a:lnTo>
                  <a:lnTo>
                    <a:pt x="2844" y="168401"/>
                  </a:lnTo>
                  <a:lnTo>
                    <a:pt x="0" y="167995"/>
                  </a:lnTo>
                  <a:lnTo>
                    <a:pt x="141376" y="0"/>
                  </a:lnTo>
                  <a:lnTo>
                    <a:pt x="282841" y="168147"/>
                  </a:lnTo>
                  <a:lnTo>
                    <a:pt x="272821" y="168135"/>
                  </a:lnTo>
                  <a:lnTo>
                    <a:pt x="220878" y="168046"/>
                  </a:lnTo>
                  <a:lnTo>
                    <a:pt x="217424" y="168046"/>
                  </a:lnTo>
                  <a:lnTo>
                    <a:pt x="212902" y="170446"/>
                  </a:lnTo>
                  <a:lnTo>
                    <a:pt x="212217" y="174548"/>
                  </a:lnTo>
                  <a:lnTo>
                    <a:pt x="174358" y="401167"/>
                  </a:lnTo>
                  <a:lnTo>
                    <a:pt x="173837" y="404291"/>
                  </a:lnTo>
                  <a:lnTo>
                    <a:pt x="169265" y="408863"/>
                  </a:lnTo>
                  <a:lnTo>
                    <a:pt x="166319" y="40946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07975" y="4695139"/>
              <a:ext cx="218510" cy="316179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908068" y="4695134"/>
              <a:ext cx="218440" cy="316230"/>
            </a:xfrm>
            <a:custGeom>
              <a:avLst/>
              <a:gdLst/>
              <a:ahLst/>
              <a:cxnLst/>
              <a:rect l="l" t="t" r="r" b="b"/>
              <a:pathLst>
                <a:path w="218439" h="316229">
                  <a:moveTo>
                    <a:pt x="128435" y="316191"/>
                  </a:moveTo>
                  <a:lnTo>
                    <a:pt x="90195" y="316166"/>
                  </a:lnTo>
                  <a:lnTo>
                    <a:pt x="87503" y="316166"/>
                  </a:lnTo>
                  <a:lnTo>
                    <a:pt x="84048" y="312038"/>
                  </a:lnTo>
                  <a:lnTo>
                    <a:pt x="83591" y="309244"/>
                  </a:lnTo>
                  <a:lnTo>
                    <a:pt x="54368" y="134327"/>
                  </a:lnTo>
                  <a:lnTo>
                    <a:pt x="53886" y="131508"/>
                  </a:lnTo>
                  <a:lnTo>
                    <a:pt x="50533" y="129781"/>
                  </a:lnTo>
                  <a:lnTo>
                    <a:pt x="48272" y="129781"/>
                  </a:lnTo>
                  <a:lnTo>
                    <a:pt x="7188" y="129793"/>
                  </a:lnTo>
                  <a:lnTo>
                    <a:pt x="4597" y="130035"/>
                  </a:lnTo>
                  <a:lnTo>
                    <a:pt x="2197" y="130035"/>
                  </a:lnTo>
                  <a:lnTo>
                    <a:pt x="0" y="129730"/>
                  </a:lnTo>
                  <a:lnTo>
                    <a:pt x="109169" y="0"/>
                  </a:lnTo>
                  <a:lnTo>
                    <a:pt x="218414" y="129844"/>
                  </a:lnTo>
                  <a:lnTo>
                    <a:pt x="210680" y="129832"/>
                  </a:lnTo>
                  <a:lnTo>
                    <a:pt x="170561" y="129768"/>
                  </a:lnTo>
                  <a:lnTo>
                    <a:pt x="167894" y="129768"/>
                  </a:lnTo>
                  <a:lnTo>
                    <a:pt x="164414" y="131622"/>
                  </a:lnTo>
                  <a:lnTo>
                    <a:pt x="163880" y="134797"/>
                  </a:lnTo>
                  <a:lnTo>
                    <a:pt x="134645" y="309791"/>
                  </a:lnTo>
                  <a:lnTo>
                    <a:pt x="134239" y="312204"/>
                  </a:lnTo>
                  <a:lnTo>
                    <a:pt x="130708" y="315734"/>
                  </a:lnTo>
                  <a:lnTo>
                    <a:pt x="128435" y="31619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754610" y="4245178"/>
              <a:ext cx="267541" cy="387121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754726" y="4245180"/>
              <a:ext cx="267970" cy="387350"/>
            </a:xfrm>
            <a:custGeom>
              <a:avLst/>
              <a:gdLst/>
              <a:ahLst/>
              <a:cxnLst/>
              <a:rect l="l" t="t" r="r" b="b"/>
              <a:pathLst>
                <a:path w="267970" h="387350">
                  <a:moveTo>
                    <a:pt x="157251" y="387121"/>
                  </a:moveTo>
                  <a:lnTo>
                    <a:pt x="110426" y="387096"/>
                  </a:lnTo>
                  <a:lnTo>
                    <a:pt x="107124" y="387096"/>
                  </a:lnTo>
                  <a:lnTo>
                    <a:pt x="102908" y="382028"/>
                  </a:lnTo>
                  <a:lnTo>
                    <a:pt x="102336" y="378612"/>
                  </a:lnTo>
                  <a:lnTo>
                    <a:pt x="66560" y="164465"/>
                  </a:lnTo>
                  <a:lnTo>
                    <a:pt x="65989" y="161010"/>
                  </a:lnTo>
                  <a:lnTo>
                    <a:pt x="61874" y="158889"/>
                  </a:lnTo>
                  <a:lnTo>
                    <a:pt x="59105" y="158889"/>
                  </a:lnTo>
                  <a:lnTo>
                    <a:pt x="8801" y="158915"/>
                  </a:lnTo>
                  <a:lnTo>
                    <a:pt x="5626" y="159194"/>
                  </a:lnTo>
                  <a:lnTo>
                    <a:pt x="2692" y="159207"/>
                  </a:lnTo>
                  <a:lnTo>
                    <a:pt x="0" y="158826"/>
                  </a:lnTo>
                  <a:lnTo>
                    <a:pt x="133667" y="0"/>
                  </a:lnTo>
                  <a:lnTo>
                    <a:pt x="267423" y="158978"/>
                  </a:lnTo>
                  <a:lnTo>
                    <a:pt x="257949" y="158953"/>
                  </a:lnTo>
                  <a:lnTo>
                    <a:pt x="208826" y="158889"/>
                  </a:lnTo>
                  <a:lnTo>
                    <a:pt x="205574" y="158877"/>
                  </a:lnTo>
                  <a:lnTo>
                    <a:pt x="201295" y="161150"/>
                  </a:lnTo>
                  <a:lnTo>
                    <a:pt x="200647" y="165023"/>
                  </a:lnTo>
                  <a:lnTo>
                    <a:pt x="164858" y="379285"/>
                  </a:lnTo>
                  <a:lnTo>
                    <a:pt x="164363" y="382244"/>
                  </a:lnTo>
                  <a:lnTo>
                    <a:pt x="160032" y="386562"/>
                  </a:lnTo>
                  <a:lnTo>
                    <a:pt x="157251" y="38712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679095" y="4523079"/>
              <a:ext cx="151189" cy="21844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672926" y="4516730"/>
              <a:ext cx="163601" cy="23113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43586" y="4597438"/>
              <a:ext cx="116588" cy="16868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937304" y="4591090"/>
              <a:ext cx="129222" cy="181381"/>
            </a:xfrm>
            <a:prstGeom prst="rect">
              <a:avLst/>
            </a:prstGeom>
          </p:spPr>
        </p:pic>
      </p:grpSp>
      <p:pic>
        <p:nvPicPr>
          <p:cNvPr id="37" name="object 3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332636" y="1744827"/>
            <a:ext cx="8026730" cy="1219352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4164954" y="1810988"/>
            <a:ext cx="1166495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dirty="0">
                <a:solidFill>
                  <a:srgbClr val="2B3B5E"/>
                </a:solidFill>
                <a:latin typeface="Arial"/>
                <a:cs typeface="Arial"/>
              </a:rPr>
              <a:t>Gıda</a:t>
            </a:r>
            <a:r>
              <a:rPr sz="1300" b="1" spc="5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2B3B5E"/>
                </a:solidFill>
                <a:latin typeface="Arial"/>
                <a:cs typeface="Arial"/>
              </a:rPr>
              <a:t>Dağıtımı,</a:t>
            </a:r>
            <a:endParaRPr sz="13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610356" y="1810988"/>
            <a:ext cx="2367915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dirty="0">
                <a:solidFill>
                  <a:srgbClr val="2B3B5E"/>
                </a:solidFill>
                <a:latin typeface="Arial"/>
                <a:cs typeface="Arial"/>
              </a:rPr>
              <a:t>Toptan</a:t>
            </a:r>
            <a:r>
              <a:rPr sz="1300" b="1" spc="4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B3B5E"/>
                </a:solidFill>
                <a:latin typeface="Arial"/>
                <a:cs typeface="Arial"/>
              </a:rPr>
              <a:t>ve</a:t>
            </a:r>
            <a:r>
              <a:rPr sz="1300" b="1" spc="45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B3B5E"/>
                </a:solidFill>
                <a:latin typeface="Arial"/>
                <a:cs typeface="Arial"/>
              </a:rPr>
              <a:t>Perakende</a:t>
            </a:r>
            <a:r>
              <a:rPr sz="1300" b="1" spc="45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2B3B5E"/>
                </a:solidFill>
                <a:latin typeface="Arial"/>
                <a:cs typeface="Arial"/>
              </a:rPr>
              <a:t>Ticaret,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4084265" y="1838075"/>
            <a:ext cx="1280795" cy="1280795"/>
            <a:chOff x="4084265" y="1838075"/>
            <a:chExt cx="1280795" cy="1280795"/>
          </a:xfrm>
        </p:grpSpPr>
        <p:pic>
          <p:nvPicPr>
            <p:cNvPr id="41" name="object 4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86597" y="2046341"/>
              <a:ext cx="1213099" cy="7559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084265" y="1838075"/>
              <a:ext cx="1280302" cy="1280302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5680372" y="1810988"/>
            <a:ext cx="1817370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dirty="0">
                <a:solidFill>
                  <a:srgbClr val="2B3B5E"/>
                </a:solidFill>
                <a:latin typeface="Arial"/>
                <a:cs typeface="Arial"/>
              </a:rPr>
              <a:t>Hızlı</a:t>
            </a:r>
            <a:r>
              <a:rPr sz="1300" b="1" spc="7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B3B5E"/>
                </a:solidFill>
                <a:latin typeface="Arial"/>
                <a:cs typeface="Arial"/>
              </a:rPr>
              <a:t>Tüketim</a:t>
            </a:r>
            <a:r>
              <a:rPr sz="1300" b="1" spc="7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2B3B5E"/>
                </a:solidFill>
                <a:latin typeface="Arial"/>
                <a:cs typeface="Arial"/>
              </a:rPr>
              <a:t>Ürünleri,</a:t>
            </a:r>
            <a:endParaRPr sz="13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888351" y="1810988"/>
            <a:ext cx="1166495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dirty="0">
                <a:solidFill>
                  <a:srgbClr val="2B3B5E"/>
                </a:solidFill>
                <a:latin typeface="Arial"/>
                <a:cs typeface="Arial"/>
              </a:rPr>
              <a:t>Gıda</a:t>
            </a:r>
            <a:r>
              <a:rPr sz="1300" b="1" spc="5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2B3B5E"/>
                </a:solidFill>
                <a:latin typeface="Arial"/>
                <a:cs typeface="Arial"/>
              </a:rPr>
              <a:t>Dağıtımı,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5861749" y="1774892"/>
            <a:ext cx="1407160" cy="1407160"/>
            <a:chOff x="5861749" y="1774892"/>
            <a:chExt cx="1407160" cy="1407160"/>
          </a:xfrm>
        </p:grpSpPr>
        <p:pic>
          <p:nvPicPr>
            <p:cNvPr id="46" name="object 4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955021" y="2098157"/>
              <a:ext cx="1149092" cy="80466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861749" y="1774892"/>
              <a:ext cx="1406668" cy="1406668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7744197" y="1817027"/>
            <a:ext cx="1386205" cy="1322705"/>
            <a:chOff x="7744197" y="1817027"/>
            <a:chExt cx="1386205" cy="1322705"/>
          </a:xfrm>
        </p:grpSpPr>
        <p:pic>
          <p:nvPicPr>
            <p:cNvPr id="49" name="object 4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744197" y="2122541"/>
              <a:ext cx="1365500" cy="78028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765599" y="1817027"/>
              <a:ext cx="1364545" cy="1322412"/>
            </a:xfrm>
            <a:prstGeom prst="rect">
              <a:avLst/>
            </a:prstGeom>
          </p:spPr>
        </p:pic>
      </p:grpSp>
      <p:grpSp>
        <p:nvGrpSpPr>
          <p:cNvPr id="51" name="object 51"/>
          <p:cNvGrpSpPr/>
          <p:nvPr/>
        </p:nvGrpSpPr>
        <p:grpSpPr>
          <a:xfrm>
            <a:off x="1965189" y="1744819"/>
            <a:ext cx="1459865" cy="1407160"/>
            <a:chOff x="1965189" y="1744819"/>
            <a:chExt cx="1459865" cy="1407160"/>
          </a:xfrm>
        </p:grpSpPr>
        <p:pic>
          <p:nvPicPr>
            <p:cNvPr id="52" name="object 5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965189" y="2146925"/>
              <a:ext cx="1200907" cy="66750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18200" y="1744819"/>
              <a:ext cx="1406668" cy="14066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113539" y="902703"/>
            <a:ext cx="4464685" cy="4248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600" b="1" dirty="0">
                <a:solidFill>
                  <a:srgbClr val="2B3B5E"/>
                </a:solidFill>
                <a:latin typeface="Arial"/>
                <a:cs typeface="Arial"/>
              </a:rPr>
              <a:t>Misyon</a:t>
            </a:r>
            <a:r>
              <a:rPr sz="2600" b="1" spc="-1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2B3B5E"/>
                </a:solidFill>
                <a:latin typeface="Arial"/>
                <a:cs typeface="Arial"/>
              </a:rPr>
              <a:t>ve</a:t>
            </a:r>
            <a:r>
              <a:rPr sz="2600" b="1" spc="-1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2B3B5E"/>
                </a:solidFill>
                <a:latin typeface="Arial"/>
                <a:cs typeface="Arial"/>
              </a:rPr>
              <a:t>Stratejik</a:t>
            </a:r>
            <a:r>
              <a:rPr sz="2600" b="1" spc="-10" dirty="0">
                <a:solidFill>
                  <a:srgbClr val="2B3B5E"/>
                </a:solidFill>
                <a:latin typeface="Arial"/>
                <a:cs typeface="Arial"/>
              </a:rPr>
              <a:t> Hedefler</a:t>
            </a:r>
            <a:endParaRPr sz="26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7049117"/>
            <a:ext cx="4904740" cy="372745"/>
            <a:chOff x="0" y="7049117"/>
            <a:chExt cx="4904740" cy="372745"/>
          </a:xfrm>
        </p:grpSpPr>
        <p:sp>
          <p:nvSpPr>
            <p:cNvPr id="4" name="object 4"/>
            <p:cNvSpPr/>
            <p:nvPr/>
          </p:nvSpPr>
          <p:spPr>
            <a:xfrm>
              <a:off x="3860" y="7049117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9462" y="7139203"/>
              <a:ext cx="1334770" cy="257810"/>
            </a:xfrm>
            <a:custGeom>
              <a:avLst/>
              <a:gdLst/>
              <a:ahLst/>
              <a:cxnLst/>
              <a:rect l="l" t="t" r="r" b="b"/>
              <a:pathLst>
                <a:path w="1334769" h="257809">
                  <a:moveTo>
                    <a:pt x="340537" y="257175"/>
                  </a:moveTo>
                  <a:lnTo>
                    <a:pt x="86906" y="228"/>
                  </a:lnTo>
                  <a:lnTo>
                    <a:pt x="0" y="228"/>
                  </a:lnTo>
                  <a:lnTo>
                    <a:pt x="254101" y="257175"/>
                  </a:lnTo>
                  <a:lnTo>
                    <a:pt x="340537" y="257175"/>
                  </a:lnTo>
                  <a:close/>
                </a:path>
                <a:path w="1334769" h="257809">
                  <a:moveTo>
                    <a:pt x="1334668" y="0"/>
                  </a:moveTo>
                  <a:lnTo>
                    <a:pt x="150990" y="0"/>
                  </a:lnTo>
                  <a:lnTo>
                    <a:pt x="392150" y="257213"/>
                  </a:lnTo>
                  <a:lnTo>
                    <a:pt x="1334668" y="257213"/>
                  </a:lnTo>
                  <a:lnTo>
                    <a:pt x="1334668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28042" y="7139427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72399" y="7139190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4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18" y="175374"/>
                  </a:lnTo>
                  <a:lnTo>
                    <a:pt x="839914" y="180251"/>
                  </a:lnTo>
                  <a:lnTo>
                    <a:pt x="830135" y="183261"/>
                  </a:lnTo>
                  <a:lnTo>
                    <a:pt x="819848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4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54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7235462"/>
              <a:ext cx="1472565" cy="186690"/>
            </a:xfrm>
            <a:custGeom>
              <a:avLst/>
              <a:gdLst/>
              <a:ahLst/>
              <a:cxnLst/>
              <a:rect l="l" t="t" r="r" b="b"/>
              <a:pathLst>
                <a:path w="1472565" h="186690">
                  <a:moveTo>
                    <a:pt x="1328257" y="0"/>
                  </a:moveTo>
                  <a:lnTo>
                    <a:pt x="0" y="0"/>
                  </a:lnTo>
                  <a:lnTo>
                    <a:pt x="0" y="161873"/>
                  </a:lnTo>
                  <a:lnTo>
                    <a:pt x="3863" y="186347"/>
                  </a:lnTo>
                  <a:lnTo>
                    <a:pt x="1472402" y="186347"/>
                  </a:lnTo>
                  <a:lnTo>
                    <a:pt x="1472402" y="88011"/>
                  </a:lnTo>
                  <a:lnTo>
                    <a:pt x="1328257" y="0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5771413" y="7139406"/>
            <a:ext cx="4920615" cy="257175"/>
          </a:xfrm>
          <a:custGeom>
            <a:avLst/>
            <a:gdLst/>
            <a:ahLst/>
            <a:cxnLst/>
            <a:rect l="l" t="t" r="r" b="b"/>
            <a:pathLst>
              <a:path w="4920615" h="257175">
                <a:moveTo>
                  <a:pt x="4920589" y="0"/>
                </a:moveTo>
                <a:lnTo>
                  <a:pt x="0" y="0"/>
                </a:lnTo>
                <a:lnTo>
                  <a:pt x="0" y="256997"/>
                </a:lnTo>
                <a:lnTo>
                  <a:pt x="4920589" y="256997"/>
                </a:lnTo>
                <a:lnTo>
                  <a:pt x="4920589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5903" y="7045231"/>
            <a:ext cx="740194" cy="448927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358214" y="806152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4635" y="237204"/>
            <a:ext cx="2215059" cy="384671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0" y="4627575"/>
            <a:ext cx="10614025" cy="2060575"/>
            <a:chOff x="0" y="4627575"/>
            <a:chExt cx="10614025" cy="2060575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673295"/>
              <a:ext cx="5331371" cy="197205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68935" y="4834182"/>
              <a:ext cx="5078730" cy="1584960"/>
            </a:xfrm>
            <a:custGeom>
              <a:avLst/>
              <a:gdLst/>
              <a:ahLst/>
              <a:cxnLst/>
              <a:rect l="l" t="t" r="r" b="b"/>
              <a:pathLst>
                <a:path w="5078730" h="1584960">
                  <a:moveTo>
                    <a:pt x="4844249" y="0"/>
                  </a:moveTo>
                  <a:lnTo>
                    <a:pt x="234200" y="0"/>
                  </a:lnTo>
                  <a:lnTo>
                    <a:pt x="186999" y="4758"/>
                  </a:lnTo>
                  <a:lnTo>
                    <a:pt x="143037" y="18405"/>
                  </a:lnTo>
                  <a:lnTo>
                    <a:pt x="103255" y="40000"/>
                  </a:lnTo>
                  <a:lnTo>
                    <a:pt x="68594" y="68599"/>
                  </a:lnTo>
                  <a:lnTo>
                    <a:pt x="39996" y="103260"/>
                  </a:lnTo>
                  <a:lnTo>
                    <a:pt x="18404" y="143042"/>
                  </a:lnTo>
                  <a:lnTo>
                    <a:pt x="4757" y="187003"/>
                  </a:lnTo>
                  <a:lnTo>
                    <a:pt x="0" y="234200"/>
                  </a:lnTo>
                  <a:lnTo>
                    <a:pt x="0" y="1350441"/>
                  </a:lnTo>
                  <a:lnTo>
                    <a:pt x="4757" y="1397638"/>
                  </a:lnTo>
                  <a:lnTo>
                    <a:pt x="18404" y="1441597"/>
                  </a:lnTo>
                  <a:lnTo>
                    <a:pt x="39996" y="1481377"/>
                  </a:lnTo>
                  <a:lnTo>
                    <a:pt x="68594" y="1516037"/>
                  </a:lnTo>
                  <a:lnTo>
                    <a:pt x="103255" y="1544633"/>
                  </a:lnTo>
                  <a:lnTo>
                    <a:pt x="143037" y="1566225"/>
                  </a:lnTo>
                  <a:lnTo>
                    <a:pt x="186999" y="1579871"/>
                  </a:lnTo>
                  <a:lnTo>
                    <a:pt x="234200" y="1584629"/>
                  </a:lnTo>
                  <a:lnTo>
                    <a:pt x="4844249" y="1584629"/>
                  </a:lnTo>
                  <a:lnTo>
                    <a:pt x="4891446" y="1579871"/>
                  </a:lnTo>
                  <a:lnTo>
                    <a:pt x="4935405" y="1566225"/>
                  </a:lnTo>
                  <a:lnTo>
                    <a:pt x="4975185" y="1544633"/>
                  </a:lnTo>
                  <a:lnTo>
                    <a:pt x="5009845" y="1516037"/>
                  </a:lnTo>
                  <a:lnTo>
                    <a:pt x="5038441" y="1481377"/>
                  </a:lnTo>
                  <a:lnTo>
                    <a:pt x="5060034" y="1441597"/>
                  </a:lnTo>
                  <a:lnTo>
                    <a:pt x="5073679" y="1397638"/>
                  </a:lnTo>
                  <a:lnTo>
                    <a:pt x="5078437" y="1350441"/>
                  </a:lnTo>
                  <a:lnTo>
                    <a:pt x="5078437" y="234200"/>
                  </a:lnTo>
                  <a:lnTo>
                    <a:pt x="5073679" y="187003"/>
                  </a:lnTo>
                  <a:lnTo>
                    <a:pt x="5060034" y="143042"/>
                  </a:lnTo>
                  <a:lnTo>
                    <a:pt x="5038441" y="103260"/>
                  </a:lnTo>
                  <a:lnTo>
                    <a:pt x="5009845" y="68599"/>
                  </a:lnTo>
                  <a:lnTo>
                    <a:pt x="4975185" y="40000"/>
                  </a:lnTo>
                  <a:lnTo>
                    <a:pt x="4935405" y="18405"/>
                  </a:lnTo>
                  <a:lnTo>
                    <a:pt x="4891446" y="4758"/>
                  </a:lnTo>
                  <a:lnTo>
                    <a:pt x="48442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36288" y="4627575"/>
              <a:ext cx="5477254" cy="206044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461688" y="4809025"/>
              <a:ext cx="5043170" cy="1624330"/>
            </a:xfrm>
            <a:custGeom>
              <a:avLst/>
              <a:gdLst/>
              <a:ahLst/>
              <a:cxnLst/>
              <a:rect l="l" t="t" r="r" b="b"/>
              <a:pathLst>
                <a:path w="5043170" h="1624329">
                  <a:moveTo>
                    <a:pt x="4808512" y="0"/>
                  </a:moveTo>
                  <a:lnTo>
                    <a:pt x="234200" y="0"/>
                  </a:lnTo>
                  <a:lnTo>
                    <a:pt x="186999" y="4757"/>
                  </a:lnTo>
                  <a:lnTo>
                    <a:pt x="143037" y="18403"/>
                  </a:lnTo>
                  <a:lnTo>
                    <a:pt x="103255" y="39996"/>
                  </a:lnTo>
                  <a:lnTo>
                    <a:pt x="68594" y="68592"/>
                  </a:lnTo>
                  <a:lnTo>
                    <a:pt x="39996" y="103251"/>
                  </a:lnTo>
                  <a:lnTo>
                    <a:pt x="18404" y="143032"/>
                  </a:lnTo>
                  <a:lnTo>
                    <a:pt x="4757" y="186991"/>
                  </a:lnTo>
                  <a:lnTo>
                    <a:pt x="0" y="234187"/>
                  </a:lnTo>
                  <a:lnTo>
                    <a:pt x="0" y="1389710"/>
                  </a:lnTo>
                  <a:lnTo>
                    <a:pt x="4757" y="1436906"/>
                  </a:lnTo>
                  <a:lnTo>
                    <a:pt x="18404" y="1480866"/>
                  </a:lnTo>
                  <a:lnTo>
                    <a:pt x="39996" y="1520646"/>
                  </a:lnTo>
                  <a:lnTo>
                    <a:pt x="68594" y="1555305"/>
                  </a:lnTo>
                  <a:lnTo>
                    <a:pt x="103255" y="1583902"/>
                  </a:lnTo>
                  <a:lnTo>
                    <a:pt x="143037" y="1605494"/>
                  </a:lnTo>
                  <a:lnTo>
                    <a:pt x="186999" y="1619140"/>
                  </a:lnTo>
                  <a:lnTo>
                    <a:pt x="234200" y="1623898"/>
                  </a:lnTo>
                  <a:lnTo>
                    <a:pt x="4808512" y="1623898"/>
                  </a:lnTo>
                  <a:lnTo>
                    <a:pt x="4855708" y="1619140"/>
                  </a:lnTo>
                  <a:lnTo>
                    <a:pt x="4899667" y="1605494"/>
                  </a:lnTo>
                  <a:lnTo>
                    <a:pt x="4939448" y="1583902"/>
                  </a:lnTo>
                  <a:lnTo>
                    <a:pt x="4974107" y="1555305"/>
                  </a:lnTo>
                  <a:lnTo>
                    <a:pt x="5002704" y="1520646"/>
                  </a:lnTo>
                  <a:lnTo>
                    <a:pt x="5024296" y="1480866"/>
                  </a:lnTo>
                  <a:lnTo>
                    <a:pt x="5037942" y="1436906"/>
                  </a:lnTo>
                  <a:lnTo>
                    <a:pt x="5042700" y="1389710"/>
                  </a:lnTo>
                  <a:lnTo>
                    <a:pt x="5042700" y="234187"/>
                  </a:lnTo>
                  <a:lnTo>
                    <a:pt x="5037942" y="186991"/>
                  </a:lnTo>
                  <a:lnTo>
                    <a:pt x="5024296" y="143032"/>
                  </a:lnTo>
                  <a:lnTo>
                    <a:pt x="5002704" y="103251"/>
                  </a:lnTo>
                  <a:lnTo>
                    <a:pt x="4974107" y="68592"/>
                  </a:lnTo>
                  <a:lnTo>
                    <a:pt x="4939448" y="39996"/>
                  </a:lnTo>
                  <a:lnTo>
                    <a:pt x="4899667" y="18403"/>
                  </a:lnTo>
                  <a:lnTo>
                    <a:pt x="4855708" y="4757"/>
                  </a:lnTo>
                  <a:lnTo>
                    <a:pt x="48085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775550" y="5385444"/>
            <a:ext cx="3242310" cy="459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00710" marR="5080" indent="-588645">
              <a:lnSpc>
                <a:spcPct val="101699"/>
              </a:lnSpc>
              <a:spcBef>
                <a:spcPts val="95"/>
              </a:spcBef>
            </a:pPr>
            <a:r>
              <a:rPr sz="1400" i="1" dirty="0">
                <a:latin typeface="Arial"/>
                <a:cs typeface="Arial"/>
              </a:rPr>
              <a:t>Hissedarlarımızın</a:t>
            </a:r>
            <a:r>
              <a:rPr sz="1400" i="1" spc="6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uzun</a:t>
            </a:r>
            <a:r>
              <a:rPr sz="1400" i="1" spc="7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vadeli</a:t>
            </a:r>
            <a:r>
              <a:rPr sz="1400" i="1" spc="7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çıkarlarını </a:t>
            </a:r>
            <a:r>
              <a:rPr sz="1400" i="1" dirty="0">
                <a:latin typeface="Arial"/>
                <a:cs typeface="Arial"/>
              </a:rPr>
              <a:t>gözeterek</a:t>
            </a:r>
            <a:r>
              <a:rPr sz="1400" i="1" spc="1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hareket</a:t>
            </a:r>
            <a:r>
              <a:rPr sz="1400" i="1" spc="114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etmek.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799953" y="5291023"/>
            <a:ext cx="3504565" cy="459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70180">
              <a:lnSpc>
                <a:spcPct val="101699"/>
              </a:lnSpc>
              <a:spcBef>
                <a:spcPts val="95"/>
              </a:spcBef>
            </a:pPr>
            <a:r>
              <a:rPr sz="1400" i="1" dirty="0">
                <a:latin typeface="Arial"/>
                <a:cs typeface="Arial"/>
              </a:rPr>
              <a:t>Mağaza</a:t>
            </a:r>
            <a:r>
              <a:rPr sz="1400" i="1" spc="4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verimliliğini</a:t>
            </a:r>
            <a:r>
              <a:rPr sz="1400" i="1" spc="4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ve</a:t>
            </a:r>
            <a:r>
              <a:rPr sz="1400" i="1" spc="4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stok</a:t>
            </a:r>
            <a:r>
              <a:rPr sz="1400" i="1" spc="4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devir</a:t>
            </a:r>
            <a:r>
              <a:rPr sz="1400" i="1" spc="4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hızını </a:t>
            </a:r>
            <a:r>
              <a:rPr sz="1400" i="1" dirty="0">
                <a:latin typeface="Arial"/>
                <a:cs typeface="Arial"/>
              </a:rPr>
              <a:t>iyileştirmek,</a:t>
            </a:r>
            <a:r>
              <a:rPr sz="1400" i="1" spc="9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sürdürülebilir</a:t>
            </a:r>
            <a:r>
              <a:rPr sz="1400" i="1" spc="9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karlılık</a:t>
            </a:r>
            <a:r>
              <a:rPr sz="1400" i="1" spc="9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sağlamak.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73432" y="1527759"/>
            <a:ext cx="4724400" cy="3246120"/>
            <a:chOff x="573432" y="1527759"/>
            <a:chExt cx="4724400" cy="3246120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3432" y="1527759"/>
              <a:ext cx="2581654" cy="324611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900061" y="1709281"/>
              <a:ext cx="2144395" cy="2810510"/>
            </a:xfrm>
            <a:custGeom>
              <a:avLst/>
              <a:gdLst/>
              <a:ahLst/>
              <a:cxnLst/>
              <a:rect l="l" t="t" r="r" b="b"/>
              <a:pathLst>
                <a:path w="2144395" h="2810510">
                  <a:moveTo>
                    <a:pt x="1910029" y="0"/>
                  </a:moveTo>
                  <a:lnTo>
                    <a:pt x="234200" y="0"/>
                  </a:lnTo>
                  <a:lnTo>
                    <a:pt x="186999" y="4757"/>
                  </a:lnTo>
                  <a:lnTo>
                    <a:pt x="143037" y="18404"/>
                  </a:lnTo>
                  <a:lnTo>
                    <a:pt x="103255" y="39996"/>
                  </a:lnTo>
                  <a:lnTo>
                    <a:pt x="68594" y="68594"/>
                  </a:lnTo>
                  <a:lnTo>
                    <a:pt x="39996" y="103255"/>
                  </a:lnTo>
                  <a:lnTo>
                    <a:pt x="18404" y="143037"/>
                  </a:lnTo>
                  <a:lnTo>
                    <a:pt x="4757" y="186999"/>
                  </a:lnTo>
                  <a:lnTo>
                    <a:pt x="0" y="234200"/>
                  </a:lnTo>
                  <a:lnTo>
                    <a:pt x="0" y="2576017"/>
                  </a:lnTo>
                  <a:lnTo>
                    <a:pt x="4757" y="2623213"/>
                  </a:lnTo>
                  <a:lnTo>
                    <a:pt x="18404" y="2667173"/>
                  </a:lnTo>
                  <a:lnTo>
                    <a:pt x="39996" y="2706953"/>
                  </a:lnTo>
                  <a:lnTo>
                    <a:pt x="68594" y="2741612"/>
                  </a:lnTo>
                  <a:lnTo>
                    <a:pt x="103255" y="2770209"/>
                  </a:lnTo>
                  <a:lnTo>
                    <a:pt x="143037" y="2791801"/>
                  </a:lnTo>
                  <a:lnTo>
                    <a:pt x="186999" y="2805447"/>
                  </a:lnTo>
                  <a:lnTo>
                    <a:pt x="234200" y="2810205"/>
                  </a:lnTo>
                  <a:lnTo>
                    <a:pt x="1910029" y="2810205"/>
                  </a:lnTo>
                  <a:lnTo>
                    <a:pt x="1957225" y="2805447"/>
                  </a:lnTo>
                  <a:lnTo>
                    <a:pt x="2001185" y="2791801"/>
                  </a:lnTo>
                  <a:lnTo>
                    <a:pt x="2040965" y="2770209"/>
                  </a:lnTo>
                  <a:lnTo>
                    <a:pt x="2075624" y="2741612"/>
                  </a:lnTo>
                  <a:lnTo>
                    <a:pt x="2104221" y="2706953"/>
                  </a:lnTo>
                  <a:lnTo>
                    <a:pt x="2125813" y="2667173"/>
                  </a:lnTo>
                  <a:lnTo>
                    <a:pt x="2139459" y="2623213"/>
                  </a:lnTo>
                  <a:lnTo>
                    <a:pt x="2144217" y="2576017"/>
                  </a:lnTo>
                  <a:lnTo>
                    <a:pt x="2144217" y="234200"/>
                  </a:lnTo>
                  <a:lnTo>
                    <a:pt x="2139459" y="186999"/>
                  </a:lnTo>
                  <a:lnTo>
                    <a:pt x="2125813" y="143037"/>
                  </a:lnTo>
                  <a:lnTo>
                    <a:pt x="2104221" y="103255"/>
                  </a:lnTo>
                  <a:lnTo>
                    <a:pt x="2075624" y="68594"/>
                  </a:lnTo>
                  <a:lnTo>
                    <a:pt x="2040965" y="39996"/>
                  </a:lnTo>
                  <a:lnTo>
                    <a:pt x="2001185" y="18404"/>
                  </a:lnTo>
                  <a:lnTo>
                    <a:pt x="1957225" y="4757"/>
                  </a:lnTo>
                  <a:lnTo>
                    <a:pt x="1910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19223" y="1527759"/>
              <a:ext cx="2578606" cy="324611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044283" y="1709281"/>
              <a:ext cx="2144395" cy="2810510"/>
            </a:xfrm>
            <a:custGeom>
              <a:avLst/>
              <a:gdLst/>
              <a:ahLst/>
              <a:cxnLst/>
              <a:rect l="l" t="t" r="r" b="b"/>
              <a:pathLst>
                <a:path w="2144395" h="2810510">
                  <a:moveTo>
                    <a:pt x="1910029" y="0"/>
                  </a:moveTo>
                  <a:lnTo>
                    <a:pt x="234200" y="0"/>
                  </a:lnTo>
                  <a:lnTo>
                    <a:pt x="186999" y="4757"/>
                  </a:lnTo>
                  <a:lnTo>
                    <a:pt x="143037" y="18404"/>
                  </a:lnTo>
                  <a:lnTo>
                    <a:pt x="103255" y="39996"/>
                  </a:lnTo>
                  <a:lnTo>
                    <a:pt x="68594" y="68594"/>
                  </a:lnTo>
                  <a:lnTo>
                    <a:pt x="39996" y="103255"/>
                  </a:lnTo>
                  <a:lnTo>
                    <a:pt x="18404" y="143037"/>
                  </a:lnTo>
                  <a:lnTo>
                    <a:pt x="4757" y="186999"/>
                  </a:lnTo>
                  <a:lnTo>
                    <a:pt x="0" y="234200"/>
                  </a:lnTo>
                  <a:lnTo>
                    <a:pt x="0" y="2576017"/>
                  </a:lnTo>
                  <a:lnTo>
                    <a:pt x="4757" y="2623213"/>
                  </a:lnTo>
                  <a:lnTo>
                    <a:pt x="18404" y="2667173"/>
                  </a:lnTo>
                  <a:lnTo>
                    <a:pt x="39996" y="2706953"/>
                  </a:lnTo>
                  <a:lnTo>
                    <a:pt x="68594" y="2741612"/>
                  </a:lnTo>
                  <a:lnTo>
                    <a:pt x="103255" y="2770209"/>
                  </a:lnTo>
                  <a:lnTo>
                    <a:pt x="143037" y="2791801"/>
                  </a:lnTo>
                  <a:lnTo>
                    <a:pt x="186999" y="2805447"/>
                  </a:lnTo>
                  <a:lnTo>
                    <a:pt x="234200" y="2810205"/>
                  </a:lnTo>
                  <a:lnTo>
                    <a:pt x="1910029" y="2810205"/>
                  </a:lnTo>
                  <a:lnTo>
                    <a:pt x="1957225" y="2805447"/>
                  </a:lnTo>
                  <a:lnTo>
                    <a:pt x="2001185" y="2791801"/>
                  </a:lnTo>
                  <a:lnTo>
                    <a:pt x="2040965" y="2770209"/>
                  </a:lnTo>
                  <a:lnTo>
                    <a:pt x="2075624" y="2741612"/>
                  </a:lnTo>
                  <a:lnTo>
                    <a:pt x="2104221" y="2706953"/>
                  </a:lnTo>
                  <a:lnTo>
                    <a:pt x="2125813" y="2667173"/>
                  </a:lnTo>
                  <a:lnTo>
                    <a:pt x="2139459" y="2623213"/>
                  </a:lnTo>
                  <a:lnTo>
                    <a:pt x="2144217" y="2576017"/>
                  </a:lnTo>
                  <a:lnTo>
                    <a:pt x="2144217" y="234200"/>
                  </a:lnTo>
                  <a:lnTo>
                    <a:pt x="2139459" y="186999"/>
                  </a:lnTo>
                  <a:lnTo>
                    <a:pt x="2125813" y="143037"/>
                  </a:lnTo>
                  <a:lnTo>
                    <a:pt x="2104221" y="103255"/>
                  </a:lnTo>
                  <a:lnTo>
                    <a:pt x="2075624" y="68594"/>
                  </a:lnTo>
                  <a:lnTo>
                    <a:pt x="2040965" y="39996"/>
                  </a:lnTo>
                  <a:lnTo>
                    <a:pt x="2001185" y="18404"/>
                  </a:lnTo>
                  <a:lnTo>
                    <a:pt x="1957225" y="4757"/>
                  </a:lnTo>
                  <a:lnTo>
                    <a:pt x="1910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018311" y="1762310"/>
            <a:ext cx="1866900" cy="929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2200"/>
              </a:lnSpc>
              <a:spcBef>
                <a:spcPts val="95"/>
              </a:spcBef>
            </a:pPr>
            <a:r>
              <a:rPr sz="1450" i="1" dirty="0">
                <a:latin typeface="Arial"/>
                <a:cs typeface="Arial"/>
              </a:rPr>
              <a:t>Müşterilerimize</a:t>
            </a:r>
            <a:r>
              <a:rPr sz="1450" i="1" spc="30" dirty="0">
                <a:latin typeface="Arial"/>
                <a:cs typeface="Arial"/>
              </a:rPr>
              <a:t> </a:t>
            </a:r>
            <a:r>
              <a:rPr sz="1450" i="1" spc="-25" dirty="0">
                <a:latin typeface="Arial"/>
                <a:cs typeface="Arial"/>
              </a:rPr>
              <a:t>en </a:t>
            </a:r>
            <a:r>
              <a:rPr sz="1450" i="1" dirty="0">
                <a:latin typeface="Arial"/>
                <a:cs typeface="Arial"/>
              </a:rPr>
              <a:t>kaliteli</a:t>
            </a:r>
            <a:r>
              <a:rPr sz="1450" i="1" spc="10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ürünleri </a:t>
            </a:r>
            <a:r>
              <a:rPr sz="1450" i="1" dirty="0">
                <a:latin typeface="Arial"/>
                <a:cs typeface="Arial"/>
              </a:rPr>
              <a:t>mümkün</a:t>
            </a:r>
            <a:r>
              <a:rPr sz="1450" i="1" spc="20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olan</a:t>
            </a:r>
            <a:r>
              <a:rPr sz="1450" i="1" spc="25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en</a:t>
            </a:r>
            <a:r>
              <a:rPr sz="1450" i="1" spc="20" dirty="0">
                <a:latin typeface="Arial"/>
                <a:cs typeface="Arial"/>
              </a:rPr>
              <a:t> </a:t>
            </a:r>
            <a:r>
              <a:rPr sz="1450" i="1" spc="-20" dirty="0">
                <a:latin typeface="Arial"/>
                <a:cs typeface="Arial"/>
              </a:rPr>
              <a:t>ucuz </a:t>
            </a:r>
            <a:r>
              <a:rPr sz="1450" i="1" dirty="0">
                <a:latin typeface="Arial"/>
                <a:cs typeface="Arial"/>
              </a:rPr>
              <a:t>fiyata</a:t>
            </a:r>
            <a:r>
              <a:rPr sz="1450" i="1" spc="10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sunmak.</a:t>
            </a:r>
            <a:endParaRPr sz="14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152134" y="1762310"/>
            <a:ext cx="1877695" cy="929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02200"/>
              </a:lnSpc>
              <a:spcBef>
                <a:spcPts val="95"/>
              </a:spcBef>
            </a:pPr>
            <a:r>
              <a:rPr sz="1450" i="1" dirty="0">
                <a:latin typeface="Arial"/>
                <a:cs typeface="Arial"/>
              </a:rPr>
              <a:t>Marka</a:t>
            </a:r>
            <a:r>
              <a:rPr sz="1450" i="1" spc="25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bilinirliğini </a:t>
            </a:r>
            <a:r>
              <a:rPr sz="1450" i="1" dirty="0">
                <a:latin typeface="Arial"/>
                <a:cs typeface="Arial"/>
              </a:rPr>
              <a:t>güçlendirerek</a:t>
            </a:r>
            <a:r>
              <a:rPr sz="1450" i="1" spc="90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müşteri </a:t>
            </a:r>
            <a:r>
              <a:rPr sz="1450" i="1" dirty="0">
                <a:latin typeface="Arial"/>
                <a:cs typeface="Arial"/>
              </a:rPr>
              <a:t>güvenini</a:t>
            </a:r>
            <a:r>
              <a:rPr sz="1450" i="1" spc="15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ve</a:t>
            </a:r>
            <a:r>
              <a:rPr sz="1450" i="1" spc="20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sadakatini arttırmak.</a:t>
            </a:r>
            <a:endParaRPr sz="145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169922" y="1527759"/>
            <a:ext cx="8733790" cy="3246120"/>
            <a:chOff x="1169922" y="1527759"/>
            <a:chExt cx="8733790" cy="3246120"/>
          </a:xfrm>
        </p:grpSpPr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69922" y="2824277"/>
              <a:ext cx="1469693" cy="142770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12909" y="2891434"/>
              <a:ext cx="1406968" cy="136676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20464" y="1527759"/>
              <a:ext cx="2581654" cy="3246116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346294" y="1709281"/>
              <a:ext cx="2144395" cy="2810510"/>
            </a:xfrm>
            <a:custGeom>
              <a:avLst/>
              <a:gdLst/>
              <a:ahLst/>
              <a:cxnLst/>
              <a:rect l="l" t="t" r="r" b="b"/>
              <a:pathLst>
                <a:path w="2144395" h="2810510">
                  <a:moveTo>
                    <a:pt x="1910029" y="0"/>
                  </a:moveTo>
                  <a:lnTo>
                    <a:pt x="234200" y="0"/>
                  </a:lnTo>
                  <a:lnTo>
                    <a:pt x="186999" y="4757"/>
                  </a:lnTo>
                  <a:lnTo>
                    <a:pt x="143037" y="18404"/>
                  </a:lnTo>
                  <a:lnTo>
                    <a:pt x="103255" y="39996"/>
                  </a:lnTo>
                  <a:lnTo>
                    <a:pt x="68594" y="68594"/>
                  </a:lnTo>
                  <a:lnTo>
                    <a:pt x="39996" y="103255"/>
                  </a:lnTo>
                  <a:lnTo>
                    <a:pt x="18404" y="143037"/>
                  </a:lnTo>
                  <a:lnTo>
                    <a:pt x="4757" y="186999"/>
                  </a:lnTo>
                  <a:lnTo>
                    <a:pt x="0" y="234200"/>
                  </a:lnTo>
                  <a:lnTo>
                    <a:pt x="0" y="2576017"/>
                  </a:lnTo>
                  <a:lnTo>
                    <a:pt x="4757" y="2623213"/>
                  </a:lnTo>
                  <a:lnTo>
                    <a:pt x="18404" y="2667173"/>
                  </a:lnTo>
                  <a:lnTo>
                    <a:pt x="39996" y="2706953"/>
                  </a:lnTo>
                  <a:lnTo>
                    <a:pt x="68594" y="2741612"/>
                  </a:lnTo>
                  <a:lnTo>
                    <a:pt x="103255" y="2770209"/>
                  </a:lnTo>
                  <a:lnTo>
                    <a:pt x="143037" y="2791801"/>
                  </a:lnTo>
                  <a:lnTo>
                    <a:pt x="186999" y="2805447"/>
                  </a:lnTo>
                  <a:lnTo>
                    <a:pt x="234200" y="2810205"/>
                  </a:lnTo>
                  <a:lnTo>
                    <a:pt x="1910029" y="2810205"/>
                  </a:lnTo>
                  <a:lnTo>
                    <a:pt x="1957225" y="2805447"/>
                  </a:lnTo>
                  <a:lnTo>
                    <a:pt x="2001185" y="2791801"/>
                  </a:lnTo>
                  <a:lnTo>
                    <a:pt x="2040965" y="2770209"/>
                  </a:lnTo>
                  <a:lnTo>
                    <a:pt x="2075624" y="2741612"/>
                  </a:lnTo>
                  <a:lnTo>
                    <a:pt x="2104221" y="2706953"/>
                  </a:lnTo>
                  <a:lnTo>
                    <a:pt x="2125813" y="2667173"/>
                  </a:lnTo>
                  <a:lnTo>
                    <a:pt x="2139459" y="2623213"/>
                  </a:lnTo>
                  <a:lnTo>
                    <a:pt x="2144217" y="2576017"/>
                  </a:lnTo>
                  <a:lnTo>
                    <a:pt x="2144217" y="234200"/>
                  </a:lnTo>
                  <a:lnTo>
                    <a:pt x="2139459" y="186999"/>
                  </a:lnTo>
                  <a:lnTo>
                    <a:pt x="2125813" y="143037"/>
                  </a:lnTo>
                  <a:lnTo>
                    <a:pt x="2104221" y="103255"/>
                  </a:lnTo>
                  <a:lnTo>
                    <a:pt x="2075624" y="68594"/>
                  </a:lnTo>
                  <a:lnTo>
                    <a:pt x="2040965" y="39996"/>
                  </a:lnTo>
                  <a:lnTo>
                    <a:pt x="2001185" y="18404"/>
                  </a:lnTo>
                  <a:lnTo>
                    <a:pt x="1957225" y="4757"/>
                  </a:lnTo>
                  <a:lnTo>
                    <a:pt x="1910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21704" y="1527759"/>
              <a:ext cx="2581654" cy="3246116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648307" y="1709281"/>
              <a:ext cx="2144395" cy="2810510"/>
            </a:xfrm>
            <a:custGeom>
              <a:avLst/>
              <a:gdLst/>
              <a:ahLst/>
              <a:cxnLst/>
              <a:rect l="l" t="t" r="r" b="b"/>
              <a:pathLst>
                <a:path w="2144395" h="2810510">
                  <a:moveTo>
                    <a:pt x="1910029" y="0"/>
                  </a:moveTo>
                  <a:lnTo>
                    <a:pt x="234200" y="0"/>
                  </a:lnTo>
                  <a:lnTo>
                    <a:pt x="186999" y="4757"/>
                  </a:lnTo>
                  <a:lnTo>
                    <a:pt x="143037" y="18404"/>
                  </a:lnTo>
                  <a:lnTo>
                    <a:pt x="103255" y="39996"/>
                  </a:lnTo>
                  <a:lnTo>
                    <a:pt x="68594" y="68594"/>
                  </a:lnTo>
                  <a:lnTo>
                    <a:pt x="39996" y="103255"/>
                  </a:lnTo>
                  <a:lnTo>
                    <a:pt x="18404" y="143037"/>
                  </a:lnTo>
                  <a:lnTo>
                    <a:pt x="4757" y="186999"/>
                  </a:lnTo>
                  <a:lnTo>
                    <a:pt x="0" y="234200"/>
                  </a:lnTo>
                  <a:lnTo>
                    <a:pt x="0" y="2576017"/>
                  </a:lnTo>
                  <a:lnTo>
                    <a:pt x="4757" y="2623213"/>
                  </a:lnTo>
                  <a:lnTo>
                    <a:pt x="18404" y="2667173"/>
                  </a:lnTo>
                  <a:lnTo>
                    <a:pt x="39996" y="2706953"/>
                  </a:lnTo>
                  <a:lnTo>
                    <a:pt x="68594" y="2741612"/>
                  </a:lnTo>
                  <a:lnTo>
                    <a:pt x="103255" y="2770209"/>
                  </a:lnTo>
                  <a:lnTo>
                    <a:pt x="143037" y="2791801"/>
                  </a:lnTo>
                  <a:lnTo>
                    <a:pt x="186999" y="2805447"/>
                  </a:lnTo>
                  <a:lnTo>
                    <a:pt x="234200" y="2810205"/>
                  </a:lnTo>
                  <a:lnTo>
                    <a:pt x="1910029" y="2810205"/>
                  </a:lnTo>
                  <a:lnTo>
                    <a:pt x="1957225" y="2805447"/>
                  </a:lnTo>
                  <a:lnTo>
                    <a:pt x="2001185" y="2791801"/>
                  </a:lnTo>
                  <a:lnTo>
                    <a:pt x="2040965" y="2770209"/>
                  </a:lnTo>
                  <a:lnTo>
                    <a:pt x="2075624" y="2741612"/>
                  </a:lnTo>
                  <a:lnTo>
                    <a:pt x="2104221" y="2706953"/>
                  </a:lnTo>
                  <a:lnTo>
                    <a:pt x="2125813" y="2667173"/>
                  </a:lnTo>
                  <a:lnTo>
                    <a:pt x="2139459" y="2623213"/>
                  </a:lnTo>
                  <a:lnTo>
                    <a:pt x="2144217" y="2576017"/>
                  </a:lnTo>
                  <a:lnTo>
                    <a:pt x="2144217" y="234200"/>
                  </a:lnTo>
                  <a:lnTo>
                    <a:pt x="2139459" y="186999"/>
                  </a:lnTo>
                  <a:lnTo>
                    <a:pt x="2125813" y="143037"/>
                  </a:lnTo>
                  <a:lnTo>
                    <a:pt x="2104221" y="103255"/>
                  </a:lnTo>
                  <a:lnTo>
                    <a:pt x="2075624" y="68594"/>
                  </a:lnTo>
                  <a:lnTo>
                    <a:pt x="2040965" y="39996"/>
                  </a:lnTo>
                  <a:lnTo>
                    <a:pt x="2001185" y="18404"/>
                  </a:lnTo>
                  <a:lnTo>
                    <a:pt x="1957225" y="4757"/>
                  </a:lnTo>
                  <a:lnTo>
                    <a:pt x="1910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574764" y="1762310"/>
            <a:ext cx="1636395" cy="929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35" algn="ctr">
              <a:lnSpc>
                <a:spcPct val="102200"/>
              </a:lnSpc>
              <a:spcBef>
                <a:spcPts val="95"/>
              </a:spcBef>
            </a:pPr>
            <a:r>
              <a:rPr sz="1450" i="1" dirty="0">
                <a:latin typeface="Arial"/>
                <a:cs typeface="Arial"/>
              </a:rPr>
              <a:t>Çalışanlarımızı</a:t>
            </a:r>
            <a:r>
              <a:rPr sz="1450" i="1" spc="100" dirty="0">
                <a:latin typeface="Arial"/>
                <a:cs typeface="Arial"/>
              </a:rPr>
              <a:t> </a:t>
            </a:r>
            <a:r>
              <a:rPr sz="1450" i="1" spc="-25" dirty="0">
                <a:latin typeface="Arial"/>
                <a:cs typeface="Arial"/>
              </a:rPr>
              <a:t>ve </a:t>
            </a:r>
            <a:r>
              <a:rPr sz="1450" i="1" dirty="0">
                <a:latin typeface="Arial"/>
                <a:cs typeface="Arial"/>
              </a:rPr>
              <a:t>tedarikçilerimizi</a:t>
            </a:r>
            <a:r>
              <a:rPr sz="1450" i="1" spc="20" dirty="0">
                <a:latin typeface="Arial"/>
                <a:cs typeface="Arial"/>
              </a:rPr>
              <a:t> </a:t>
            </a:r>
            <a:r>
              <a:rPr sz="1450" i="1" spc="-25" dirty="0">
                <a:latin typeface="Arial"/>
                <a:cs typeface="Arial"/>
              </a:rPr>
              <a:t>her </a:t>
            </a:r>
            <a:r>
              <a:rPr sz="1450" i="1" dirty="0">
                <a:latin typeface="Arial"/>
                <a:cs typeface="Arial"/>
              </a:rPr>
              <a:t>zaman</a:t>
            </a:r>
            <a:r>
              <a:rPr sz="1450" i="1" spc="20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el</a:t>
            </a:r>
            <a:r>
              <a:rPr sz="1450" i="1" spc="20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üstünde tutmak</a:t>
            </a:r>
            <a:endParaRPr sz="14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656066" y="1762310"/>
            <a:ext cx="2129155" cy="1155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2200"/>
              </a:lnSpc>
              <a:spcBef>
                <a:spcPts val="95"/>
              </a:spcBef>
            </a:pPr>
            <a:r>
              <a:rPr sz="1450" i="1" dirty="0">
                <a:latin typeface="Arial"/>
                <a:cs typeface="Arial"/>
              </a:rPr>
              <a:t>Ankara</a:t>
            </a:r>
            <a:r>
              <a:rPr sz="1450" i="1" spc="25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operasyonlarını </a:t>
            </a:r>
            <a:r>
              <a:rPr sz="1450" i="1" dirty="0">
                <a:latin typeface="Arial"/>
                <a:cs typeface="Arial"/>
              </a:rPr>
              <a:t>büyütmek,</a:t>
            </a:r>
            <a:r>
              <a:rPr sz="1450" i="1" spc="50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aynı</a:t>
            </a:r>
            <a:r>
              <a:rPr sz="1450" i="1" spc="50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zamanda </a:t>
            </a:r>
            <a:r>
              <a:rPr sz="1450" i="1" dirty="0">
                <a:latin typeface="Arial"/>
                <a:cs typeface="Arial"/>
              </a:rPr>
              <a:t>başarılı</a:t>
            </a:r>
            <a:r>
              <a:rPr sz="1450" i="1" spc="30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iş</a:t>
            </a:r>
            <a:r>
              <a:rPr sz="1450" i="1" spc="30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modelini</a:t>
            </a:r>
            <a:r>
              <a:rPr sz="1450" i="1" spc="30" dirty="0">
                <a:latin typeface="Arial"/>
                <a:cs typeface="Arial"/>
              </a:rPr>
              <a:t> </a:t>
            </a:r>
            <a:r>
              <a:rPr sz="1450" i="1" spc="-20" dirty="0">
                <a:latin typeface="Arial"/>
                <a:cs typeface="Arial"/>
              </a:rPr>
              <a:t>diğer </a:t>
            </a:r>
            <a:r>
              <a:rPr sz="1450" i="1" dirty="0">
                <a:latin typeface="Arial"/>
                <a:cs typeface="Arial"/>
              </a:rPr>
              <a:t>şehirlere</a:t>
            </a:r>
            <a:r>
              <a:rPr sz="1450" i="1" spc="35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yayarak</a:t>
            </a:r>
            <a:r>
              <a:rPr sz="1450" i="1" spc="40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ulusal </a:t>
            </a:r>
            <a:r>
              <a:rPr sz="1450" i="1" dirty="0">
                <a:latin typeface="Arial"/>
                <a:cs typeface="Arial"/>
              </a:rPr>
              <a:t>bazda</a:t>
            </a:r>
            <a:r>
              <a:rPr sz="1450" i="1" spc="20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büyümek</a:t>
            </a:r>
            <a:endParaRPr sz="145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57021" y="2824277"/>
            <a:ext cx="9336405" cy="3298190"/>
            <a:chOff x="357021" y="2824277"/>
            <a:chExt cx="9336405" cy="3298190"/>
          </a:xfrm>
        </p:grpSpPr>
        <p:pic>
          <p:nvPicPr>
            <p:cNvPr id="37" name="object 3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61816" y="2824277"/>
              <a:ext cx="1513181" cy="146994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13586" y="3241700"/>
              <a:ext cx="1979569" cy="98397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14433" y="5024716"/>
              <a:ext cx="1050730" cy="106179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57021" y="5060269"/>
              <a:ext cx="1050722" cy="106180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97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300" dirty="0">
                <a:solidFill>
                  <a:srgbClr val="2B3B5E"/>
                </a:solidFill>
              </a:rPr>
              <a:t>Gimat’ı</a:t>
            </a:r>
            <a:r>
              <a:rPr sz="2300" spc="-95" dirty="0">
                <a:solidFill>
                  <a:srgbClr val="2B3B5E"/>
                </a:solidFill>
              </a:rPr>
              <a:t> </a:t>
            </a:r>
            <a:r>
              <a:rPr sz="2300" dirty="0">
                <a:solidFill>
                  <a:srgbClr val="2B3B5E"/>
                </a:solidFill>
              </a:rPr>
              <a:t>Farklı</a:t>
            </a:r>
            <a:r>
              <a:rPr sz="2300" spc="-95" dirty="0">
                <a:solidFill>
                  <a:srgbClr val="2B3B5E"/>
                </a:solidFill>
              </a:rPr>
              <a:t> </a:t>
            </a:r>
            <a:r>
              <a:rPr sz="2300" dirty="0">
                <a:solidFill>
                  <a:srgbClr val="2B3B5E"/>
                </a:solidFill>
              </a:rPr>
              <a:t>Kılan</a:t>
            </a:r>
            <a:r>
              <a:rPr sz="2300" spc="-95" dirty="0">
                <a:solidFill>
                  <a:srgbClr val="2B3B5E"/>
                </a:solidFill>
              </a:rPr>
              <a:t> </a:t>
            </a:r>
            <a:r>
              <a:rPr sz="2300" spc="-10" dirty="0">
                <a:solidFill>
                  <a:srgbClr val="2B3B5E"/>
                </a:solidFill>
              </a:rPr>
              <a:t>Özellikler</a:t>
            </a:r>
            <a:endParaRPr sz="2300"/>
          </a:p>
        </p:txBody>
      </p:sp>
      <p:grpSp>
        <p:nvGrpSpPr>
          <p:cNvPr id="3" name="object 3"/>
          <p:cNvGrpSpPr/>
          <p:nvPr/>
        </p:nvGrpSpPr>
        <p:grpSpPr>
          <a:xfrm>
            <a:off x="0" y="7049117"/>
            <a:ext cx="4904740" cy="372745"/>
            <a:chOff x="0" y="7049117"/>
            <a:chExt cx="4904740" cy="372745"/>
          </a:xfrm>
        </p:grpSpPr>
        <p:sp>
          <p:nvSpPr>
            <p:cNvPr id="4" name="object 4"/>
            <p:cNvSpPr/>
            <p:nvPr/>
          </p:nvSpPr>
          <p:spPr>
            <a:xfrm>
              <a:off x="3860" y="7049117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9462" y="7139203"/>
              <a:ext cx="1334770" cy="257810"/>
            </a:xfrm>
            <a:custGeom>
              <a:avLst/>
              <a:gdLst/>
              <a:ahLst/>
              <a:cxnLst/>
              <a:rect l="l" t="t" r="r" b="b"/>
              <a:pathLst>
                <a:path w="1334769" h="257809">
                  <a:moveTo>
                    <a:pt x="340537" y="257175"/>
                  </a:moveTo>
                  <a:lnTo>
                    <a:pt x="86906" y="228"/>
                  </a:lnTo>
                  <a:lnTo>
                    <a:pt x="0" y="228"/>
                  </a:lnTo>
                  <a:lnTo>
                    <a:pt x="254101" y="257175"/>
                  </a:lnTo>
                  <a:lnTo>
                    <a:pt x="340537" y="257175"/>
                  </a:lnTo>
                  <a:close/>
                </a:path>
                <a:path w="1334769" h="257809">
                  <a:moveTo>
                    <a:pt x="1334668" y="0"/>
                  </a:moveTo>
                  <a:lnTo>
                    <a:pt x="150990" y="0"/>
                  </a:lnTo>
                  <a:lnTo>
                    <a:pt x="392150" y="257213"/>
                  </a:lnTo>
                  <a:lnTo>
                    <a:pt x="1334668" y="257213"/>
                  </a:lnTo>
                  <a:lnTo>
                    <a:pt x="1334668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28042" y="7139427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72399" y="7139190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4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18" y="175374"/>
                  </a:lnTo>
                  <a:lnTo>
                    <a:pt x="839914" y="180251"/>
                  </a:lnTo>
                  <a:lnTo>
                    <a:pt x="830135" y="183261"/>
                  </a:lnTo>
                  <a:lnTo>
                    <a:pt x="819848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4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54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7235462"/>
              <a:ext cx="1472565" cy="186690"/>
            </a:xfrm>
            <a:custGeom>
              <a:avLst/>
              <a:gdLst/>
              <a:ahLst/>
              <a:cxnLst/>
              <a:rect l="l" t="t" r="r" b="b"/>
              <a:pathLst>
                <a:path w="1472565" h="186690">
                  <a:moveTo>
                    <a:pt x="1328257" y="0"/>
                  </a:moveTo>
                  <a:lnTo>
                    <a:pt x="0" y="0"/>
                  </a:lnTo>
                  <a:lnTo>
                    <a:pt x="0" y="161873"/>
                  </a:lnTo>
                  <a:lnTo>
                    <a:pt x="3863" y="186347"/>
                  </a:lnTo>
                  <a:lnTo>
                    <a:pt x="1472402" y="186347"/>
                  </a:lnTo>
                  <a:lnTo>
                    <a:pt x="1472402" y="88011"/>
                  </a:lnTo>
                  <a:lnTo>
                    <a:pt x="1328257" y="0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5771413" y="7139406"/>
            <a:ext cx="4920615" cy="257175"/>
          </a:xfrm>
          <a:custGeom>
            <a:avLst/>
            <a:gdLst/>
            <a:ahLst/>
            <a:cxnLst/>
            <a:rect l="l" t="t" r="r" b="b"/>
            <a:pathLst>
              <a:path w="4920615" h="257175">
                <a:moveTo>
                  <a:pt x="4920589" y="0"/>
                </a:moveTo>
                <a:lnTo>
                  <a:pt x="0" y="0"/>
                </a:lnTo>
                <a:lnTo>
                  <a:pt x="0" y="256997"/>
                </a:lnTo>
                <a:lnTo>
                  <a:pt x="4920589" y="256997"/>
                </a:lnTo>
                <a:lnTo>
                  <a:pt x="4920589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5903" y="7045231"/>
            <a:ext cx="740194" cy="448927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358214" y="806152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4635" y="237204"/>
            <a:ext cx="2215059" cy="384671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125759" y="1456397"/>
            <a:ext cx="10525125" cy="4964430"/>
            <a:chOff x="125759" y="1456397"/>
            <a:chExt cx="10525125" cy="4964430"/>
          </a:xfrm>
        </p:grpSpPr>
        <p:sp>
          <p:nvSpPr>
            <p:cNvPr id="14" name="object 14"/>
            <p:cNvSpPr/>
            <p:nvPr/>
          </p:nvSpPr>
          <p:spPr>
            <a:xfrm>
              <a:off x="158523" y="1531518"/>
              <a:ext cx="10411460" cy="2339340"/>
            </a:xfrm>
            <a:custGeom>
              <a:avLst/>
              <a:gdLst/>
              <a:ahLst/>
              <a:cxnLst/>
              <a:rect l="l" t="t" r="r" b="b"/>
              <a:pathLst>
                <a:path w="10411460" h="2339340">
                  <a:moveTo>
                    <a:pt x="10148023" y="0"/>
                  </a:moveTo>
                  <a:lnTo>
                    <a:pt x="263118" y="0"/>
                  </a:lnTo>
                  <a:lnTo>
                    <a:pt x="215823" y="4239"/>
                  </a:lnTo>
                  <a:lnTo>
                    <a:pt x="171309" y="16461"/>
                  </a:lnTo>
                  <a:lnTo>
                    <a:pt x="130318" y="35924"/>
                  </a:lnTo>
                  <a:lnTo>
                    <a:pt x="93595" y="61883"/>
                  </a:lnTo>
                  <a:lnTo>
                    <a:pt x="61883" y="93595"/>
                  </a:lnTo>
                  <a:lnTo>
                    <a:pt x="35924" y="130318"/>
                  </a:lnTo>
                  <a:lnTo>
                    <a:pt x="16461" y="171309"/>
                  </a:lnTo>
                  <a:lnTo>
                    <a:pt x="4239" y="215823"/>
                  </a:lnTo>
                  <a:lnTo>
                    <a:pt x="0" y="263118"/>
                  </a:lnTo>
                  <a:lnTo>
                    <a:pt x="0" y="2075776"/>
                  </a:lnTo>
                  <a:lnTo>
                    <a:pt x="4239" y="2123072"/>
                  </a:lnTo>
                  <a:lnTo>
                    <a:pt x="16461" y="2167586"/>
                  </a:lnTo>
                  <a:lnTo>
                    <a:pt x="35924" y="2208576"/>
                  </a:lnTo>
                  <a:lnTo>
                    <a:pt x="61883" y="2245299"/>
                  </a:lnTo>
                  <a:lnTo>
                    <a:pt x="93595" y="2277012"/>
                  </a:lnTo>
                  <a:lnTo>
                    <a:pt x="130318" y="2302971"/>
                  </a:lnTo>
                  <a:lnTo>
                    <a:pt x="171309" y="2322433"/>
                  </a:lnTo>
                  <a:lnTo>
                    <a:pt x="215823" y="2334656"/>
                  </a:lnTo>
                  <a:lnTo>
                    <a:pt x="263118" y="2338895"/>
                  </a:lnTo>
                  <a:lnTo>
                    <a:pt x="10148023" y="2338895"/>
                  </a:lnTo>
                  <a:lnTo>
                    <a:pt x="10195319" y="2334656"/>
                  </a:lnTo>
                  <a:lnTo>
                    <a:pt x="10239833" y="2322433"/>
                  </a:lnTo>
                  <a:lnTo>
                    <a:pt x="10280823" y="2302971"/>
                  </a:lnTo>
                  <a:lnTo>
                    <a:pt x="10317546" y="2277012"/>
                  </a:lnTo>
                  <a:lnTo>
                    <a:pt x="10349259" y="2245299"/>
                  </a:lnTo>
                  <a:lnTo>
                    <a:pt x="10375218" y="2208576"/>
                  </a:lnTo>
                  <a:lnTo>
                    <a:pt x="10394680" y="2167586"/>
                  </a:lnTo>
                  <a:lnTo>
                    <a:pt x="10406903" y="2123072"/>
                  </a:lnTo>
                  <a:lnTo>
                    <a:pt x="10411142" y="2075776"/>
                  </a:lnTo>
                  <a:lnTo>
                    <a:pt x="10411142" y="263118"/>
                  </a:lnTo>
                  <a:lnTo>
                    <a:pt x="10406903" y="215823"/>
                  </a:lnTo>
                  <a:lnTo>
                    <a:pt x="10394680" y="171309"/>
                  </a:lnTo>
                  <a:lnTo>
                    <a:pt x="10375218" y="130318"/>
                  </a:lnTo>
                  <a:lnTo>
                    <a:pt x="10349259" y="93595"/>
                  </a:lnTo>
                  <a:lnTo>
                    <a:pt x="10317546" y="61883"/>
                  </a:lnTo>
                  <a:lnTo>
                    <a:pt x="10280823" y="35924"/>
                  </a:lnTo>
                  <a:lnTo>
                    <a:pt x="10239833" y="16461"/>
                  </a:lnTo>
                  <a:lnTo>
                    <a:pt x="10195319" y="4239"/>
                  </a:lnTo>
                  <a:lnTo>
                    <a:pt x="10148023" y="0"/>
                  </a:lnTo>
                  <a:close/>
                </a:path>
              </a:pathLst>
            </a:custGeom>
            <a:solidFill>
              <a:srgbClr val="ED67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8525" y="4024448"/>
              <a:ext cx="4583430" cy="2396490"/>
            </a:xfrm>
            <a:custGeom>
              <a:avLst/>
              <a:gdLst/>
              <a:ahLst/>
              <a:cxnLst/>
              <a:rect l="l" t="t" r="r" b="b"/>
              <a:pathLst>
                <a:path w="4583430" h="2396490">
                  <a:moveTo>
                    <a:pt x="4320120" y="0"/>
                  </a:moveTo>
                  <a:lnTo>
                    <a:pt x="263105" y="0"/>
                  </a:lnTo>
                  <a:lnTo>
                    <a:pt x="215811" y="4239"/>
                  </a:lnTo>
                  <a:lnTo>
                    <a:pt x="171298" y="16461"/>
                  </a:lnTo>
                  <a:lnTo>
                    <a:pt x="130309" y="35924"/>
                  </a:lnTo>
                  <a:lnTo>
                    <a:pt x="93588" y="61883"/>
                  </a:lnTo>
                  <a:lnTo>
                    <a:pt x="61877" y="93595"/>
                  </a:lnTo>
                  <a:lnTo>
                    <a:pt x="35920" y="130318"/>
                  </a:lnTo>
                  <a:lnTo>
                    <a:pt x="16460" y="171309"/>
                  </a:lnTo>
                  <a:lnTo>
                    <a:pt x="4238" y="215823"/>
                  </a:lnTo>
                  <a:lnTo>
                    <a:pt x="0" y="263118"/>
                  </a:lnTo>
                  <a:lnTo>
                    <a:pt x="0" y="2132939"/>
                  </a:lnTo>
                  <a:lnTo>
                    <a:pt x="4238" y="2180234"/>
                  </a:lnTo>
                  <a:lnTo>
                    <a:pt x="16460" y="2224748"/>
                  </a:lnTo>
                  <a:lnTo>
                    <a:pt x="35920" y="2265739"/>
                  </a:lnTo>
                  <a:lnTo>
                    <a:pt x="61877" y="2302462"/>
                  </a:lnTo>
                  <a:lnTo>
                    <a:pt x="93588" y="2334175"/>
                  </a:lnTo>
                  <a:lnTo>
                    <a:pt x="130309" y="2360134"/>
                  </a:lnTo>
                  <a:lnTo>
                    <a:pt x="171298" y="2379596"/>
                  </a:lnTo>
                  <a:lnTo>
                    <a:pt x="215811" y="2391818"/>
                  </a:lnTo>
                  <a:lnTo>
                    <a:pt x="263105" y="2396058"/>
                  </a:lnTo>
                  <a:lnTo>
                    <a:pt x="4320120" y="2396058"/>
                  </a:lnTo>
                  <a:lnTo>
                    <a:pt x="4367416" y="2391818"/>
                  </a:lnTo>
                  <a:lnTo>
                    <a:pt x="4411930" y="2379596"/>
                  </a:lnTo>
                  <a:lnTo>
                    <a:pt x="4452920" y="2360134"/>
                  </a:lnTo>
                  <a:lnTo>
                    <a:pt x="4489643" y="2334175"/>
                  </a:lnTo>
                  <a:lnTo>
                    <a:pt x="4521356" y="2302462"/>
                  </a:lnTo>
                  <a:lnTo>
                    <a:pt x="4547315" y="2265739"/>
                  </a:lnTo>
                  <a:lnTo>
                    <a:pt x="4566777" y="2224748"/>
                  </a:lnTo>
                  <a:lnTo>
                    <a:pt x="4579000" y="2180234"/>
                  </a:lnTo>
                  <a:lnTo>
                    <a:pt x="4583239" y="2132939"/>
                  </a:lnTo>
                  <a:lnTo>
                    <a:pt x="4583239" y="263118"/>
                  </a:lnTo>
                  <a:lnTo>
                    <a:pt x="4579000" y="215823"/>
                  </a:lnTo>
                  <a:lnTo>
                    <a:pt x="4566777" y="171309"/>
                  </a:lnTo>
                  <a:lnTo>
                    <a:pt x="4547315" y="130318"/>
                  </a:lnTo>
                  <a:lnTo>
                    <a:pt x="4521356" y="93595"/>
                  </a:lnTo>
                  <a:lnTo>
                    <a:pt x="4489643" y="61883"/>
                  </a:lnTo>
                  <a:lnTo>
                    <a:pt x="4452920" y="35924"/>
                  </a:lnTo>
                  <a:lnTo>
                    <a:pt x="4411930" y="16461"/>
                  </a:lnTo>
                  <a:lnTo>
                    <a:pt x="4367416" y="4239"/>
                  </a:lnTo>
                  <a:lnTo>
                    <a:pt x="4320120" y="0"/>
                  </a:lnTo>
                  <a:close/>
                </a:path>
              </a:pathLst>
            </a:custGeom>
            <a:solidFill>
              <a:srgbClr val="B8D9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59" y="1456397"/>
              <a:ext cx="4383020" cy="248411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72588" y="1637950"/>
              <a:ext cx="3947160" cy="2049780"/>
            </a:xfrm>
            <a:custGeom>
              <a:avLst/>
              <a:gdLst/>
              <a:ahLst/>
              <a:cxnLst/>
              <a:rect l="l" t="t" r="r" b="b"/>
              <a:pathLst>
                <a:path w="3947160" h="2049779">
                  <a:moveTo>
                    <a:pt x="3632644" y="0"/>
                  </a:moveTo>
                  <a:lnTo>
                    <a:pt x="314185" y="0"/>
                  </a:lnTo>
                  <a:lnTo>
                    <a:pt x="267757" y="3406"/>
                  </a:lnTo>
                  <a:lnTo>
                    <a:pt x="223444" y="13303"/>
                  </a:lnTo>
                  <a:lnTo>
                    <a:pt x="181732" y="29203"/>
                  </a:lnTo>
                  <a:lnTo>
                    <a:pt x="143107" y="50620"/>
                  </a:lnTo>
                  <a:lnTo>
                    <a:pt x="108056" y="77069"/>
                  </a:lnTo>
                  <a:lnTo>
                    <a:pt x="77064" y="108063"/>
                  </a:lnTo>
                  <a:lnTo>
                    <a:pt x="50617" y="143116"/>
                  </a:lnTo>
                  <a:lnTo>
                    <a:pt x="29201" y="181742"/>
                  </a:lnTo>
                  <a:lnTo>
                    <a:pt x="13302" y="223455"/>
                  </a:lnTo>
                  <a:lnTo>
                    <a:pt x="3406" y="267769"/>
                  </a:lnTo>
                  <a:lnTo>
                    <a:pt x="0" y="314197"/>
                  </a:lnTo>
                  <a:lnTo>
                    <a:pt x="0" y="1735112"/>
                  </a:lnTo>
                  <a:lnTo>
                    <a:pt x="3406" y="1781540"/>
                  </a:lnTo>
                  <a:lnTo>
                    <a:pt x="13302" y="1825853"/>
                  </a:lnTo>
                  <a:lnTo>
                    <a:pt x="29201" y="1867564"/>
                  </a:lnTo>
                  <a:lnTo>
                    <a:pt x="50617" y="1906189"/>
                  </a:lnTo>
                  <a:lnTo>
                    <a:pt x="77064" y="1941240"/>
                  </a:lnTo>
                  <a:lnTo>
                    <a:pt x="108056" y="1972233"/>
                  </a:lnTo>
                  <a:lnTo>
                    <a:pt x="143107" y="1998680"/>
                  </a:lnTo>
                  <a:lnTo>
                    <a:pt x="181732" y="2020096"/>
                  </a:lnTo>
                  <a:lnTo>
                    <a:pt x="223444" y="2035995"/>
                  </a:lnTo>
                  <a:lnTo>
                    <a:pt x="267757" y="2045890"/>
                  </a:lnTo>
                  <a:lnTo>
                    <a:pt x="314185" y="2049297"/>
                  </a:lnTo>
                  <a:lnTo>
                    <a:pt x="3632644" y="2049297"/>
                  </a:lnTo>
                  <a:lnTo>
                    <a:pt x="3679072" y="2045890"/>
                  </a:lnTo>
                  <a:lnTo>
                    <a:pt x="3723385" y="2035995"/>
                  </a:lnTo>
                  <a:lnTo>
                    <a:pt x="3765097" y="2020096"/>
                  </a:lnTo>
                  <a:lnTo>
                    <a:pt x="3803721" y="1998680"/>
                  </a:lnTo>
                  <a:lnTo>
                    <a:pt x="3838773" y="1972233"/>
                  </a:lnTo>
                  <a:lnTo>
                    <a:pt x="3869765" y="1941240"/>
                  </a:lnTo>
                  <a:lnTo>
                    <a:pt x="3896212" y="1906189"/>
                  </a:lnTo>
                  <a:lnTo>
                    <a:pt x="3917628" y="1867564"/>
                  </a:lnTo>
                  <a:lnTo>
                    <a:pt x="3933527" y="1825853"/>
                  </a:lnTo>
                  <a:lnTo>
                    <a:pt x="3943423" y="1781540"/>
                  </a:lnTo>
                  <a:lnTo>
                    <a:pt x="3946829" y="1735112"/>
                  </a:lnTo>
                  <a:lnTo>
                    <a:pt x="3946829" y="314197"/>
                  </a:lnTo>
                  <a:lnTo>
                    <a:pt x="3943423" y="267769"/>
                  </a:lnTo>
                  <a:lnTo>
                    <a:pt x="3933527" y="223455"/>
                  </a:lnTo>
                  <a:lnTo>
                    <a:pt x="3917628" y="181742"/>
                  </a:lnTo>
                  <a:lnTo>
                    <a:pt x="3896212" y="143116"/>
                  </a:lnTo>
                  <a:lnTo>
                    <a:pt x="3869765" y="108063"/>
                  </a:lnTo>
                  <a:lnTo>
                    <a:pt x="3838773" y="77069"/>
                  </a:lnTo>
                  <a:lnTo>
                    <a:pt x="3803721" y="50620"/>
                  </a:lnTo>
                  <a:lnTo>
                    <a:pt x="3765097" y="29203"/>
                  </a:lnTo>
                  <a:lnTo>
                    <a:pt x="3723385" y="13303"/>
                  </a:lnTo>
                  <a:lnTo>
                    <a:pt x="3679072" y="3406"/>
                  </a:lnTo>
                  <a:lnTo>
                    <a:pt x="3632644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7083" y="1531519"/>
              <a:ext cx="4102846" cy="228996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84398" y="1486877"/>
              <a:ext cx="6166100" cy="248411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628419" y="1668453"/>
              <a:ext cx="5732780" cy="2049780"/>
            </a:xfrm>
            <a:custGeom>
              <a:avLst/>
              <a:gdLst/>
              <a:ahLst/>
              <a:cxnLst/>
              <a:rect l="l" t="t" r="r" b="b"/>
              <a:pathLst>
                <a:path w="5732780" h="2049779">
                  <a:moveTo>
                    <a:pt x="5418531" y="0"/>
                  </a:moveTo>
                  <a:lnTo>
                    <a:pt x="314198" y="0"/>
                  </a:lnTo>
                  <a:lnTo>
                    <a:pt x="267766" y="3406"/>
                  </a:lnTo>
                  <a:lnTo>
                    <a:pt x="223451" y="13303"/>
                  </a:lnTo>
                  <a:lnTo>
                    <a:pt x="181737" y="29203"/>
                  </a:lnTo>
                  <a:lnTo>
                    <a:pt x="143111" y="50620"/>
                  </a:lnTo>
                  <a:lnTo>
                    <a:pt x="108058" y="77069"/>
                  </a:lnTo>
                  <a:lnTo>
                    <a:pt x="77065" y="108063"/>
                  </a:lnTo>
                  <a:lnTo>
                    <a:pt x="50617" y="143116"/>
                  </a:lnTo>
                  <a:lnTo>
                    <a:pt x="29201" y="181742"/>
                  </a:lnTo>
                  <a:lnTo>
                    <a:pt x="13302" y="223455"/>
                  </a:lnTo>
                  <a:lnTo>
                    <a:pt x="3406" y="267769"/>
                  </a:lnTo>
                  <a:lnTo>
                    <a:pt x="0" y="314198"/>
                  </a:lnTo>
                  <a:lnTo>
                    <a:pt x="0" y="1735112"/>
                  </a:lnTo>
                  <a:lnTo>
                    <a:pt x="3406" y="1781540"/>
                  </a:lnTo>
                  <a:lnTo>
                    <a:pt x="13302" y="1825853"/>
                  </a:lnTo>
                  <a:lnTo>
                    <a:pt x="29201" y="1867564"/>
                  </a:lnTo>
                  <a:lnTo>
                    <a:pt x="50617" y="1906189"/>
                  </a:lnTo>
                  <a:lnTo>
                    <a:pt x="77065" y="1941240"/>
                  </a:lnTo>
                  <a:lnTo>
                    <a:pt x="108058" y="1972233"/>
                  </a:lnTo>
                  <a:lnTo>
                    <a:pt x="143111" y="1998680"/>
                  </a:lnTo>
                  <a:lnTo>
                    <a:pt x="181737" y="2020096"/>
                  </a:lnTo>
                  <a:lnTo>
                    <a:pt x="223451" y="2035995"/>
                  </a:lnTo>
                  <a:lnTo>
                    <a:pt x="267766" y="2045890"/>
                  </a:lnTo>
                  <a:lnTo>
                    <a:pt x="314198" y="2049297"/>
                  </a:lnTo>
                  <a:lnTo>
                    <a:pt x="5418531" y="2049297"/>
                  </a:lnTo>
                  <a:lnTo>
                    <a:pt x="5464959" y="2045890"/>
                  </a:lnTo>
                  <a:lnTo>
                    <a:pt x="5509272" y="2035995"/>
                  </a:lnTo>
                  <a:lnTo>
                    <a:pt x="5550983" y="2020096"/>
                  </a:lnTo>
                  <a:lnTo>
                    <a:pt x="5589608" y="1998680"/>
                  </a:lnTo>
                  <a:lnTo>
                    <a:pt x="5624659" y="1972233"/>
                  </a:lnTo>
                  <a:lnTo>
                    <a:pt x="5655652" y="1941240"/>
                  </a:lnTo>
                  <a:lnTo>
                    <a:pt x="5682099" y="1906189"/>
                  </a:lnTo>
                  <a:lnTo>
                    <a:pt x="5703515" y="1867564"/>
                  </a:lnTo>
                  <a:lnTo>
                    <a:pt x="5719414" y="1825853"/>
                  </a:lnTo>
                  <a:lnTo>
                    <a:pt x="5729309" y="1781540"/>
                  </a:lnTo>
                  <a:lnTo>
                    <a:pt x="5732716" y="1735112"/>
                  </a:lnTo>
                  <a:lnTo>
                    <a:pt x="5732716" y="314198"/>
                  </a:lnTo>
                  <a:lnTo>
                    <a:pt x="5729309" y="267769"/>
                  </a:lnTo>
                  <a:lnTo>
                    <a:pt x="5719414" y="223455"/>
                  </a:lnTo>
                  <a:lnTo>
                    <a:pt x="5703515" y="181742"/>
                  </a:lnTo>
                  <a:lnTo>
                    <a:pt x="5682099" y="143116"/>
                  </a:lnTo>
                  <a:lnTo>
                    <a:pt x="5655652" y="108063"/>
                  </a:lnTo>
                  <a:lnTo>
                    <a:pt x="5624659" y="77069"/>
                  </a:lnTo>
                  <a:lnTo>
                    <a:pt x="5589608" y="50620"/>
                  </a:lnTo>
                  <a:lnTo>
                    <a:pt x="5550983" y="29203"/>
                  </a:lnTo>
                  <a:lnTo>
                    <a:pt x="5509272" y="13303"/>
                  </a:lnTo>
                  <a:lnTo>
                    <a:pt x="5464959" y="3406"/>
                  </a:lnTo>
                  <a:lnTo>
                    <a:pt x="5418531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772192" y="2100084"/>
            <a:ext cx="5413375" cy="1061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700" i="1" dirty="0">
                <a:latin typeface="Arial"/>
                <a:cs typeface="Arial"/>
              </a:rPr>
              <a:t>Ankara</a:t>
            </a:r>
            <a:r>
              <a:rPr sz="1700" i="1" spc="-6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tedarikçi</a:t>
            </a:r>
            <a:r>
              <a:rPr sz="1700" i="1" spc="-60" dirty="0">
                <a:latin typeface="Arial"/>
                <a:cs typeface="Arial"/>
              </a:rPr>
              <a:t> </a:t>
            </a:r>
            <a:r>
              <a:rPr sz="1700" i="1" spc="-10" dirty="0">
                <a:latin typeface="Arial"/>
                <a:cs typeface="Arial"/>
              </a:rPr>
              <a:t>lojistiğinin</a:t>
            </a:r>
            <a:r>
              <a:rPr sz="1700" i="1" spc="-55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tam</a:t>
            </a:r>
            <a:r>
              <a:rPr sz="1700" i="1" spc="-6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merkezinde,</a:t>
            </a:r>
            <a:r>
              <a:rPr sz="1700" i="1" spc="-55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hem</a:t>
            </a:r>
            <a:r>
              <a:rPr sz="1700" i="1" spc="-60" dirty="0">
                <a:latin typeface="Arial"/>
                <a:cs typeface="Arial"/>
              </a:rPr>
              <a:t> </a:t>
            </a:r>
            <a:r>
              <a:rPr sz="1700" i="1" spc="-10" dirty="0">
                <a:latin typeface="Arial"/>
                <a:cs typeface="Arial"/>
              </a:rPr>
              <a:t>tedarik süreçlerinde</a:t>
            </a:r>
            <a:r>
              <a:rPr sz="1700" i="1" spc="-5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hem</a:t>
            </a:r>
            <a:r>
              <a:rPr sz="1700" i="1" spc="-5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mağaza</a:t>
            </a:r>
            <a:r>
              <a:rPr sz="1700" i="1" spc="-5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büyüklük</a:t>
            </a:r>
            <a:r>
              <a:rPr sz="1700" i="1" spc="-50" dirty="0">
                <a:latin typeface="Arial"/>
                <a:cs typeface="Arial"/>
              </a:rPr>
              <a:t> </a:t>
            </a:r>
            <a:r>
              <a:rPr sz="1700" i="1" spc="-10" dirty="0">
                <a:latin typeface="Arial"/>
                <a:cs typeface="Arial"/>
              </a:rPr>
              <a:t>konseptinde</a:t>
            </a:r>
            <a:r>
              <a:rPr sz="1700" i="1" spc="-50" dirty="0">
                <a:latin typeface="Arial"/>
                <a:cs typeface="Arial"/>
              </a:rPr>
              <a:t> </a:t>
            </a:r>
            <a:r>
              <a:rPr sz="1700" i="1" spc="-10" dirty="0">
                <a:latin typeface="Arial"/>
                <a:cs typeface="Arial"/>
              </a:rPr>
              <a:t>ölçek ekonomisini</a:t>
            </a:r>
            <a:r>
              <a:rPr sz="1700" i="1" spc="-55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öne</a:t>
            </a:r>
            <a:r>
              <a:rPr sz="1700" i="1" spc="-4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çıkartarak</a:t>
            </a:r>
            <a:r>
              <a:rPr sz="1700" i="1" spc="-40" dirty="0">
                <a:latin typeface="Arial"/>
                <a:cs typeface="Arial"/>
              </a:rPr>
              <a:t> </a:t>
            </a:r>
            <a:r>
              <a:rPr sz="1700" i="1" spc="-10" dirty="0">
                <a:latin typeface="Arial"/>
                <a:cs typeface="Arial"/>
              </a:rPr>
              <a:t>tüketicilere</a:t>
            </a:r>
            <a:r>
              <a:rPr sz="1700" i="1" spc="-45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en</a:t>
            </a:r>
            <a:r>
              <a:rPr sz="1700" i="1" spc="-4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uygun</a:t>
            </a:r>
            <a:r>
              <a:rPr sz="1700" i="1" spc="-40" dirty="0">
                <a:latin typeface="Arial"/>
                <a:cs typeface="Arial"/>
              </a:rPr>
              <a:t> </a:t>
            </a:r>
            <a:r>
              <a:rPr sz="1700" i="1" spc="-10" dirty="0">
                <a:latin typeface="Arial"/>
                <a:cs typeface="Arial"/>
              </a:rPr>
              <a:t>fiyatı </a:t>
            </a:r>
            <a:r>
              <a:rPr sz="1700" i="1" dirty="0">
                <a:latin typeface="Arial"/>
                <a:cs typeface="Arial"/>
              </a:rPr>
              <a:t>sağlamak</a:t>
            </a:r>
            <a:r>
              <a:rPr sz="1700" i="1" spc="-5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üzere</a:t>
            </a:r>
            <a:r>
              <a:rPr sz="1700" i="1" spc="-5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kurulmuş</a:t>
            </a:r>
            <a:r>
              <a:rPr sz="1700" i="1" spc="-5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esnek</a:t>
            </a:r>
            <a:r>
              <a:rPr sz="1700" i="1" spc="-5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bir</a:t>
            </a:r>
            <a:r>
              <a:rPr sz="1700" i="1" spc="-50" dirty="0">
                <a:latin typeface="Arial"/>
                <a:cs typeface="Arial"/>
              </a:rPr>
              <a:t> </a:t>
            </a:r>
            <a:r>
              <a:rPr sz="1700" i="1" spc="-10" dirty="0">
                <a:latin typeface="Arial"/>
                <a:cs typeface="Arial"/>
              </a:rPr>
              <a:t>yapı.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60403" y="3981259"/>
            <a:ext cx="10317480" cy="2575560"/>
            <a:chOff x="160403" y="3981259"/>
            <a:chExt cx="10317480" cy="2575560"/>
          </a:xfrm>
        </p:grpSpPr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52361" y="4347169"/>
              <a:ext cx="2625930" cy="175062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0403" y="4243387"/>
              <a:ext cx="2386581" cy="213664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45002" y="4347170"/>
              <a:ext cx="2001520" cy="1750695"/>
            </a:xfrm>
            <a:custGeom>
              <a:avLst/>
              <a:gdLst/>
              <a:ahLst/>
              <a:cxnLst/>
              <a:rect l="l" t="t" r="r" b="b"/>
              <a:pathLst>
                <a:path w="2001520" h="1750695">
                  <a:moveTo>
                    <a:pt x="1753412" y="0"/>
                  </a:moveTo>
                  <a:lnTo>
                    <a:pt x="247599" y="0"/>
                  </a:lnTo>
                  <a:lnTo>
                    <a:pt x="197700" y="5029"/>
                  </a:lnTo>
                  <a:lnTo>
                    <a:pt x="151224" y="19456"/>
                  </a:lnTo>
                  <a:lnTo>
                    <a:pt x="109166" y="42283"/>
                  </a:lnTo>
                  <a:lnTo>
                    <a:pt x="72521" y="72515"/>
                  </a:lnTo>
                  <a:lnTo>
                    <a:pt x="42287" y="109157"/>
                  </a:lnTo>
                  <a:lnTo>
                    <a:pt x="19458" y="151213"/>
                  </a:lnTo>
                  <a:lnTo>
                    <a:pt x="5030" y="197688"/>
                  </a:lnTo>
                  <a:lnTo>
                    <a:pt x="0" y="247586"/>
                  </a:lnTo>
                  <a:lnTo>
                    <a:pt x="0" y="1503032"/>
                  </a:lnTo>
                  <a:lnTo>
                    <a:pt x="5030" y="1552930"/>
                  </a:lnTo>
                  <a:lnTo>
                    <a:pt x="19458" y="1599405"/>
                  </a:lnTo>
                  <a:lnTo>
                    <a:pt x="42287" y="1641461"/>
                  </a:lnTo>
                  <a:lnTo>
                    <a:pt x="72521" y="1678103"/>
                  </a:lnTo>
                  <a:lnTo>
                    <a:pt x="109166" y="1708335"/>
                  </a:lnTo>
                  <a:lnTo>
                    <a:pt x="151224" y="1731162"/>
                  </a:lnTo>
                  <a:lnTo>
                    <a:pt x="197700" y="1745588"/>
                  </a:lnTo>
                  <a:lnTo>
                    <a:pt x="247599" y="1750618"/>
                  </a:lnTo>
                  <a:lnTo>
                    <a:pt x="1753412" y="1750618"/>
                  </a:lnTo>
                  <a:lnTo>
                    <a:pt x="1803310" y="1745588"/>
                  </a:lnTo>
                  <a:lnTo>
                    <a:pt x="1849785" y="1731162"/>
                  </a:lnTo>
                  <a:lnTo>
                    <a:pt x="1891841" y="1708335"/>
                  </a:lnTo>
                  <a:lnTo>
                    <a:pt x="1928483" y="1678103"/>
                  </a:lnTo>
                  <a:lnTo>
                    <a:pt x="1958716" y="1641461"/>
                  </a:lnTo>
                  <a:lnTo>
                    <a:pt x="1981543" y="1599405"/>
                  </a:lnTo>
                  <a:lnTo>
                    <a:pt x="1995969" y="1552930"/>
                  </a:lnTo>
                  <a:lnTo>
                    <a:pt x="2000999" y="1503032"/>
                  </a:lnTo>
                  <a:lnTo>
                    <a:pt x="2000999" y="247586"/>
                  </a:lnTo>
                  <a:lnTo>
                    <a:pt x="1995969" y="197688"/>
                  </a:lnTo>
                  <a:lnTo>
                    <a:pt x="1981543" y="151213"/>
                  </a:lnTo>
                  <a:lnTo>
                    <a:pt x="1958716" y="109157"/>
                  </a:lnTo>
                  <a:lnTo>
                    <a:pt x="1928483" y="72515"/>
                  </a:lnTo>
                  <a:lnTo>
                    <a:pt x="1891841" y="42283"/>
                  </a:lnTo>
                  <a:lnTo>
                    <a:pt x="1849785" y="19456"/>
                  </a:lnTo>
                  <a:lnTo>
                    <a:pt x="1803310" y="5029"/>
                  </a:lnTo>
                  <a:lnTo>
                    <a:pt x="17534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822444" y="4024448"/>
              <a:ext cx="5655310" cy="2396490"/>
            </a:xfrm>
            <a:custGeom>
              <a:avLst/>
              <a:gdLst/>
              <a:ahLst/>
              <a:cxnLst/>
              <a:rect l="l" t="t" r="r" b="b"/>
              <a:pathLst>
                <a:path w="5655309" h="2396490">
                  <a:moveTo>
                    <a:pt x="5392089" y="0"/>
                  </a:moveTo>
                  <a:lnTo>
                    <a:pt x="263105" y="0"/>
                  </a:lnTo>
                  <a:lnTo>
                    <a:pt x="215811" y="4239"/>
                  </a:lnTo>
                  <a:lnTo>
                    <a:pt x="171298" y="16461"/>
                  </a:lnTo>
                  <a:lnTo>
                    <a:pt x="130309" y="35924"/>
                  </a:lnTo>
                  <a:lnTo>
                    <a:pt x="93588" y="61883"/>
                  </a:lnTo>
                  <a:lnTo>
                    <a:pt x="61877" y="93595"/>
                  </a:lnTo>
                  <a:lnTo>
                    <a:pt x="35920" y="130318"/>
                  </a:lnTo>
                  <a:lnTo>
                    <a:pt x="16460" y="171309"/>
                  </a:lnTo>
                  <a:lnTo>
                    <a:pt x="4238" y="215823"/>
                  </a:lnTo>
                  <a:lnTo>
                    <a:pt x="0" y="263118"/>
                  </a:lnTo>
                  <a:lnTo>
                    <a:pt x="0" y="2132939"/>
                  </a:lnTo>
                  <a:lnTo>
                    <a:pt x="4238" y="2180234"/>
                  </a:lnTo>
                  <a:lnTo>
                    <a:pt x="16460" y="2224748"/>
                  </a:lnTo>
                  <a:lnTo>
                    <a:pt x="35920" y="2265739"/>
                  </a:lnTo>
                  <a:lnTo>
                    <a:pt x="61877" y="2302462"/>
                  </a:lnTo>
                  <a:lnTo>
                    <a:pt x="93588" y="2334175"/>
                  </a:lnTo>
                  <a:lnTo>
                    <a:pt x="130309" y="2360134"/>
                  </a:lnTo>
                  <a:lnTo>
                    <a:pt x="171298" y="2379596"/>
                  </a:lnTo>
                  <a:lnTo>
                    <a:pt x="215811" y="2391818"/>
                  </a:lnTo>
                  <a:lnTo>
                    <a:pt x="263105" y="2396058"/>
                  </a:lnTo>
                  <a:lnTo>
                    <a:pt x="5392089" y="2396058"/>
                  </a:lnTo>
                  <a:lnTo>
                    <a:pt x="5439384" y="2391818"/>
                  </a:lnTo>
                  <a:lnTo>
                    <a:pt x="5483899" y="2379596"/>
                  </a:lnTo>
                  <a:lnTo>
                    <a:pt x="5524889" y="2360134"/>
                  </a:lnTo>
                  <a:lnTo>
                    <a:pt x="5561612" y="2334175"/>
                  </a:lnTo>
                  <a:lnTo>
                    <a:pt x="5593325" y="2302462"/>
                  </a:lnTo>
                  <a:lnTo>
                    <a:pt x="5619284" y="2265739"/>
                  </a:lnTo>
                  <a:lnTo>
                    <a:pt x="5638746" y="2224748"/>
                  </a:lnTo>
                  <a:lnTo>
                    <a:pt x="5650969" y="2180234"/>
                  </a:lnTo>
                  <a:lnTo>
                    <a:pt x="5655208" y="2132939"/>
                  </a:lnTo>
                  <a:lnTo>
                    <a:pt x="5655208" y="263118"/>
                  </a:lnTo>
                  <a:lnTo>
                    <a:pt x="5650969" y="215823"/>
                  </a:lnTo>
                  <a:lnTo>
                    <a:pt x="5638746" y="171309"/>
                  </a:lnTo>
                  <a:lnTo>
                    <a:pt x="5619284" y="130318"/>
                  </a:lnTo>
                  <a:lnTo>
                    <a:pt x="5593325" y="93595"/>
                  </a:lnTo>
                  <a:lnTo>
                    <a:pt x="5561612" y="61883"/>
                  </a:lnTo>
                  <a:lnTo>
                    <a:pt x="5524889" y="35924"/>
                  </a:lnTo>
                  <a:lnTo>
                    <a:pt x="5483899" y="16461"/>
                  </a:lnTo>
                  <a:lnTo>
                    <a:pt x="5439384" y="4239"/>
                  </a:lnTo>
                  <a:lnTo>
                    <a:pt x="5392089" y="0"/>
                  </a:lnTo>
                  <a:close/>
                </a:path>
              </a:pathLst>
            </a:custGeom>
            <a:solidFill>
              <a:srgbClr val="E9D7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61775" y="3981259"/>
              <a:ext cx="3130290" cy="257555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945871" y="4083184"/>
              <a:ext cx="2747645" cy="2192655"/>
            </a:xfrm>
            <a:custGeom>
              <a:avLst/>
              <a:gdLst/>
              <a:ahLst/>
              <a:cxnLst/>
              <a:rect l="l" t="t" r="r" b="b"/>
              <a:pathLst>
                <a:path w="2747645" h="2192654">
                  <a:moveTo>
                    <a:pt x="2499702" y="0"/>
                  </a:moveTo>
                  <a:lnTo>
                    <a:pt x="247586" y="0"/>
                  </a:lnTo>
                  <a:lnTo>
                    <a:pt x="197688" y="5029"/>
                  </a:lnTo>
                  <a:lnTo>
                    <a:pt x="151213" y="19456"/>
                  </a:lnTo>
                  <a:lnTo>
                    <a:pt x="109157" y="42283"/>
                  </a:lnTo>
                  <a:lnTo>
                    <a:pt x="72515" y="72515"/>
                  </a:lnTo>
                  <a:lnTo>
                    <a:pt x="42283" y="109157"/>
                  </a:lnTo>
                  <a:lnTo>
                    <a:pt x="19456" y="151213"/>
                  </a:lnTo>
                  <a:lnTo>
                    <a:pt x="5029" y="197688"/>
                  </a:lnTo>
                  <a:lnTo>
                    <a:pt x="0" y="247586"/>
                  </a:lnTo>
                  <a:lnTo>
                    <a:pt x="0" y="1944877"/>
                  </a:lnTo>
                  <a:lnTo>
                    <a:pt x="5029" y="1994776"/>
                  </a:lnTo>
                  <a:lnTo>
                    <a:pt x="19456" y="2041250"/>
                  </a:lnTo>
                  <a:lnTo>
                    <a:pt x="42283" y="2083307"/>
                  </a:lnTo>
                  <a:lnTo>
                    <a:pt x="72515" y="2119949"/>
                  </a:lnTo>
                  <a:lnTo>
                    <a:pt x="109157" y="2150181"/>
                  </a:lnTo>
                  <a:lnTo>
                    <a:pt x="151213" y="2173008"/>
                  </a:lnTo>
                  <a:lnTo>
                    <a:pt x="197688" y="2187434"/>
                  </a:lnTo>
                  <a:lnTo>
                    <a:pt x="247586" y="2192464"/>
                  </a:lnTo>
                  <a:lnTo>
                    <a:pt x="2499702" y="2192464"/>
                  </a:lnTo>
                  <a:lnTo>
                    <a:pt x="2549600" y="2187434"/>
                  </a:lnTo>
                  <a:lnTo>
                    <a:pt x="2596075" y="2173008"/>
                  </a:lnTo>
                  <a:lnTo>
                    <a:pt x="2638132" y="2150181"/>
                  </a:lnTo>
                  <a:lnTo>
                    <a:pt x="2674773" y="2119949"/>
                  </a:lnTo>
                  <a:lnTo>
                    <a:pt x="2705006" y="2083307"/>
                  </a:lnTo>
                  <a:lnTo>
                    <a:pt x="2727833" y="2041250"/>
                  </a:lnTo>
                  <a:lnTo>
                    <a:pt x="2742259" y="1994776"/>
                  </a:lnTo>
                  <a:lnTo>
                    <a:pt x="2747289" y="1944877"/>
                  </a:lnTo>
                  <a:lnTo>
                    <a:pt x="2747289" y="247586"/>
                  </a:lnTo>
                  <a:lnTo>
                    <a:pt x="2742259" y="197688"/>
                  </a:lnTo>
                  <a:lnTo>
                    <a:pt x="2727833" y="151213"/>
                  </a:lnTo>
                  <a:lnTo>
                    <a:pt x="2705006" y="109157"/>
                  </a:lnTo>
                  <a:lnTo>
                    <a:pt x="2674773" y="72515"/>
                  </a:lnTo>
                  <a:lnTo>
                    <a:pt x="2638132" y="42283"/>
                  </a:lnTo>
                  <a:lnTo>
                    <a:pt x="2596075" y="19456"/>
                  </a:lnTo>
                  <a:lnTo>
                    <a:pt x="2549600" y="5029"/>
                  </a:lnTo>
                  <a:lnTo>
                    <a:pt x="2499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63331" y="4613209"/>
            <a:ext cx="19577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yriad Pro"/>
                <a:cs typeface="Myriad Pro"/>
              </a:rPr>
              <a:t>Ticaretin</a:t>
            </a:r>
            <a:r>
              <a:rPr sz="1200" spc="-20" dirty="0">
                <a:latin typeface="Myriad Pro"/>
                <a:cs typeface="Myriad Pro"/>
              </a:rPr>
              <a:t> </a:t>
            </a:r>
            <a:r>
              <a:rPr sz="1200" dirty="0">
                <a:latin typeface="Myriad Pro"/>
                <a:cs typeface="Myriad Pro"/>
              </a:rPr>
              <a:t>içinden</a:t>
            </a:r>
            <a:r>
              <a:rPr sz="1200" spc="-20" dirty="0">
                <a:latin typeface="Myriad Pro"/>
                <a:cs typeface="Myriad Pro"/>
              </a:rPr>
              <a:t> </a:t>
            </a:r>
            <a:r>
              <a:rPr sz="1200" spc="-10" dirty="0">
                <a:latin typeface="Myriad Pro"/>
                <a:cs typeface="Myriad Pro"/>
              </a:rPr>
              <a:t>gelen, </a:t>
            </a:r>
            <a:r>
              <a:rPr sz="1200" dirty="0" err="1">
                <a:latin typeface="Myriad Pro"/>
                <a:cs typeface="Myriad Pro"/>
              </a:rPr>
              <a:t>kendini</a:t>
            </a:r>
            <a:r>
              <a:rPr sz="1200" spc="10" dirty="0">
                <a:latin typeface="Myriad Pro"/>
                <a:cs typeface="Myriad Pro"/>
              </a:rPr>
              <a:t> </a:t>
            </a:r>
            <a:r>
              <a:rPr sz="1200" spc="-20" dirty="0" err="1">
                <a:latin typeface="Myriad Pro"/>
                <a:cs typeface="Myriad Pro"/>
              </a:rPr>
              <a:t>ispatlamı</a:t>
            </a:r>
            <a:r>
              <a:rPr lang="tr-TR" sz="1200" spc="-20" dirty="0">
                <a:latin typeface="Myriad Pro"/>
                <a:cs typeface="Myriad Pro"/>
              </a:rPr>
              <a:t>s</a:t>
            </a:r>
            <a:r>
              <a:rPr sz="1200" spc="10" dirty="0">
                <a:latin typeface="Myriad Pro"/>
                <a:cs typeface="Myriad Pro"/>
              </a:rPr>
              <a:t> </a:t>
            </a:r>
            <a:r>
              <a:rPr sz="1200" dirty="0">
                <a:latin typeface="Myriad Pro"/>
                <a:cs typeface="Myriad Pro"/>
              </a:rPr>
              <a:t>ve</a:t>
            </a:r>
            <a:r>
              <a:rPr sz="1200" spc="10" dirty="0">
                <a:latin typeface="Myriad Pro"/>
                <a:cs typeface="Myriad Pro"/>
              </a:rPr>
              <a:t> </a:t>
            </a:r>
            <a:r>
              <a:rPr sz="1200" spc="-75" dirty="0">
                <a:latin typeface="Myriad Pro"/>
                <a:cs typeface="Myriad Pro"/>
              </a:rPr>
              <a:t>herhangi</a:t>
            </a:r>
            <a:r>
              <a:rPr sz="1200" dirty="0">
                <a:latin typeface="Myriad Pro"/>
                <a:cs typeface="Myriad Pro"/>
              </a:rPr>
              <a:t> bir</a:t>
            </a:r>
            <a:r>
              <a:rPr sz="1200" spc="-10" dirty="0">
                <a:latin typeface="Myriad Pro"/>
                <a:cs typeface="Myriad Pro"/>
              </a:rPr>
              <a:t> </a:t>
            </a:r>
            <a:r>
              <a:rPr sz="1200" dirty="0">
                <a:latin typeface="Myriad Pro"/>
                <a:cs typeface="Myriad Pro"/>
              </a:rPr>
              <a:t>grubun</a:t>
            </a:r>
            <a:r>
              <a:rPr sz="1200" spc="-5" dirty="0">
                <a:latin typeface="Myriad Pro"/>
                <a:cs typeface="Myriad Pro"/>
              </a:rPr>
              <a:t> </a:t>
            </a:r>
            <a:r>
              <a:rPr sz="1200" dirty="0">
                <a:latin typeface="Myriad Pro"/>
                <a:cs typeface="Myriad Pro"/>
              </a:rPr>
              <a:t>çatısı</a:t>
            </a:r>
            <a:r>
              <a:rPr sz="1200" spc="-10" dirty="0">
                <a:latin typeface="Myriad Pro"/>
                <a:cs typeface="Myriad Pro"/>
              </a:rPr>
              <a:t> altında </a:t>
            </a:r>
            <a:r>
              <a:rPr sz="1200" dirty="0">
                <a:latin typeface="Myriad Pro"/>
                <a:cs typeface="Myriad Pro"/>
              </a:rPr>
              <a:t>olmadığı</a:t>
            </a:r>
            <a:r>
              <a:rPr sz="1200" spc="-30" dirty="0">
                <a:latin typeface="Myriad Pro"/>
                <a:cs typeface="Myriad Pro"/>
              </a:rPr>
              <a:t> </a:t>
            </a:r>
            <a:r>
              <a:rPr sz="1200" dirty="0">
                <a:latin typeface="Myriad Pro"/>
                <a:cs typeface="Myriad Pro"/>
              </a:rPr>
              <a:t>için</a:t>
            </a:r>
            <a:r>
              <a:rPr sz="1200" spc="-25" dirty="0">
                <a:latin typeface="Myriad Pro"/>
                <a:cs typeface="Myriad Pro"/>
              </a:rPr>
              <a:t> </a:t>
            </a:r>
            <a:r>
              <a:rPr sz="1200" dirty="0">
                <a:latin typeface="Myriad Pro"/>
                <a:cs typeface="Myriad Pro"/>
              </a:rPr>
              <a:t>bağımsız</a:t>
            </a:r>
            <a:r>
              <a:rPr sz="1200" spc="-25" dirty="0">
                <a:latin typeface="Myriad Pro"/>
                <a:cs typeface="Myriad Pro"/>
              </a:rPr>
              <a:t> </a:t>
            </a:r>
            <a:r>
              <a:rPr sz="1200" spc="-20" dirty="0">
                <a:latin typeface="Myriad Pro"/>
                <a:cs typeface="Myriad Pro"/>
              </a:rPr>
              <a:t>karar </a:t>
            </a:r>
            <a:r>
              <a:rPr sz="1200" dirty="0" err="1">
                <a:latin typeface="Myriad Pro"/>
                <a:cs typeface="Myriad Pro"/>
              </a:rPr>
              <a:t>alabilen</a:t>
            </a:r>
            <a:r>
              <a:rPr sz="1200" spc="-5" dirty="0">
                <a:latin typeface="Myriad Pro"/>
                <a:cs typeface="Myriad Pro"/>
              </a:rPr>
              <a:t> </a:t>
            </a:r>
            <a:r>
              <a:rPr sz="1200" spc="-20" dirty="0" err="1">
                <a:latin typeface="Myriad Pro"/>
                <a:cs typeface="Myriad Pro"/>
              </a:rPr>
              <a:t>ba</a:t>
            </a:r>
            <a:r>
              <a:rPr lang="tr-TR" sz="1200" spc="-20" dirty="0">
                <a:latin typeface="Myriad Pro"/>
                <a:cs typeface="Myriad Pro"/>
              </a:rPr>
              <a:t>s</a:t>
            </a:r>
            <a:r>
              <a:rPr sz="1200" spc="-20" dirty="0" err="1">
                <a:latin typeface="Myriad Pro"/>
                <a:cs typeface="Myriad Pro"/>
              </a:rPr>
              <a:t>arılı</a:t>
            </a:r>
            <a:r>
              <a:rPr sz="1200" spc="-5" dirty="0">
                <a:latin typeface="Myriad Pro"/>
                <a:cs typeface="Myriad Pro"/>
              </a:rPr>
              <a:t> </a:t>
            </a:r>
            <a:r>
              <a:rPr sz="1200" dirty="0">
                <a:latin typeface="Myriad Pro"/>
                <a:cs typeface="Myriad Pro"/>
              </a:rPr>
              <a:t>bir</a:t>
            </a:r>
            <a:r>
              <a:rPr sz="1200" spc="-5" dirty="0">
                <a:latin typeface="Myriad Pro"/>
                <a:cs typeface="Myriad Pro"/>
              </a:rPr>
              <a:t> </a:t>
            </a:r>
            <a:r>
              <a:rPr sz="1200" spc="-10" dirty="0">
                <a:latin typeface="Myriad Pro"/>
                <a:cs typeface="Myriad Pro"/>
              </a:rPr>
              <a:t>yönetim </a:t>
            </a:r>
            <a:r>
              <a:rPr sz="1200" spc="-20" dirty="0">
                <a:latin typeface="Myriad Pro"/>
                <a:cs typeface="Myriad Pro"/>
              </a:rPr>
              <a:t>ekibi</a:t>
            </a:r>
            <a:endParaRPr sz="1200" dirty="0">
              <a:latin typeface="Myriad Pro"/>
              <a:cs typeface="Myriad Pr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003946" y="4148839"/>
            <a:ext cx="258064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tr-TR" sz="1000" dirty="0">
                <a:latin typeface="Myriad Pro"/>
                <a:cs typeface="Myriad Pro"/>
              </a:rPr>
              <a:t>s</a:t>
            </a:r>
            <a:r>
              <a:rPr sz="1000" dirty="0" err="1">
                <a:latin typeface="Myriad Pro"/>
                <a:cs typeface="Myriad Pro"/>
              </a:rPr>
              <a:t>irket</a:t>
            </a:r>
            <a:r>
              <a:rPr sz="1000" spc="-2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esas</a:t>
            </a:r>
            <a:r>
              <a:rPr sz="1000" spc="-20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faaliyetlerinin</a:t>
            </a:r>
            <a:r>
              <a:rPr sz="1000" spc="-2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yanı</a:t>
            </a:r>
            <a:r>
              <a:rPr sz="1000" spc="-20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sıra,</a:t>
            </a:r>
            <a:r>
              <a:rPr sz="1000" spc="-20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takip</a:t>
            </a:r>
            <a:r>
              <a:rPr sz="1000" spc="-25" dirty="0">
                <a:latin typeface="Myriad Pro"/>
                <a:cs typeface="Myriad Pro"/>
              </a:rPr>
              <a:t> </a:t>
            </a:r>
            <a:r>
              <a:rPr sz="1000" spc="-20" dirty="0">
                <a:latin typeface="Myriad Pro"/>
                <a:cs typeface="Myriad Pro"/>
              </a:rPr>
              <a:t>eden</a:t>
            </a:r>
            <a:r>
              <a:rPr sz="1000" dirty="0">
                <a:latin typeface="Myriad Pro"/>
                <a:cs typeface="Myriad Pro"/>
              </a:rPr>
              <a:t> hesap</a:t>
            </a:r>
            <a:r>
              <a:rPr sz="1000" spc="-2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dönemlerinde</a:t>
            </a:r>
            <a:r>
              <a:rPr sz="1000" spc="-20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yatırım</a:t>
            </a:r>
            <a:r>
              <a:rPr sz="1000" spc="-2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amaçlı</a:t>
            </a:r>
            <a:r>
              <a:rPr sz="1000" spc="-20" dirty="0">
                <a:latin typeface="Myriad Pro"/>
                <a:cs typeface="Myriad Pro"/>
              </a:rPr>
              <a:t> </a:t>
            </a:r>
            <a:r>
              <a:rPr sz="1000" spc="-10" dirty="0">
                <a:latin typeface="Myriad Pro"/>
                <a:cs typeface="Myriad Pro"/>
              </a:rPr>
              <a:t>gayrimenkul </a:t>
            </a:r>
            <a:r>
              <a:rPr sz="1000" spc="-20" dirty="0">
                <a:latin typeface="Myriad Pro"/>
                <a:cs typeface="Myriad Pro"/>
              </a:rPr>
              <a:t>(</a:t>
            </a:r>
            <a:r>
              <a:rPr sz="1000" spc="-20" dirty="0" err="1">
                <a:latin typeface="Myriad Pro"/>
                <a:cs typeface="Myriad Pro"/>
              </a:rPr>
              <a:t>satı</a:t>
            </a:r>
            <a:r>
              <a:rPr lang="tr-TR" sz="1000" spc="-20" dirty="0">
                <a:latin typeface="Myriad Pro"/>
                <a:cs typeface="Myriad Pro"/>
              </a:rPr>
              <a:t>s</a:t>
            </a:r>
            <a:r>
              <a:rPr sz="1000" spc="-20" dirty="0">
                <a:latin typeface="Myriad Pro"/>
                <a:cs typeface="Myriad Pro"/>
              </a:rPr>
              <a:t>,kiralama)</a:t>
            </a:r>
            <a:r>
              <a:rPr sz="1000" spc="1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gelirleriyle</a:t>
            </a:r>
            <a:r>
              <a:rPr sz="1000" spc="1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de</a:t>
            </a:r>
            <a:r>
              <a:rPr sz="1000" spc="15" dirty="0">
                <a:latin typeface="Myriad Pro"/>
                <a:cs typeface="Myriad Pro"/>
              </a:rPr>
              <a:t> </a:t>
            </a:r>
            <a:r>
              <a:rPr sz="1000" spc="-10" dirty="0">
                <a:latin typeface="Myriad Pro"/>
                <a:cs typeface="Myriad Pro"/>
              </a:rPr>
              <a:t>bilonçosunu </a:t>
            </a:r>
            <a:r>
              <a:rPr sz="1000" dirty="0">
                <a:latin typeface="Myriad Pro"/>
                <a:cs typeface="Myriad Pro"/>
              </a:rPr>
              <a:t>güçlendirecek</a:t>
            </a:r>
            <a:r>
              <a:rPr sz="1000" spc="-2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adımlar</a:t>
            </a:r>
            <a:r>
              <a:rPr sz="1000" spc="-20" dirty="0">
                <a:latin typeface="Myriad Pro"/>
                <a:cs typeface="Myriad Pro"/>
              </a:rPr>
              <a:t> </a:t>
            </a:r>
            <a:r>
              <a:rPr sz="1000" spc="-10" dirty="0">
                <a:latin typeface="Myriad Pro"/>
                <a:cs typeface="Myriad Pro"/>
              </a:rPr>
              <a:t>atmaya</a:t>
            </a:r>
            <a:r>
              <a:rPr sz="1000" spc="-2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devam</a:t>
            </a:r>
            <a:r>
              <a:rPr sz="1000" spc="-20" dirty="0">
                <a:latin typeface="Myriad Pro"/>
                <a:cs typeface="Myriad Pro"/>
              </a:rPr>
              <a:t> </a:t>
            </a:r>
            <a:r>
              <a:rPr sz="1000" spc="-10" dirty="0">
                <a:latin typeface="Myriad Pro"/>
                <a:cs typeface="Myriad Pro"/>
              </a:rPr>
              <a:t>edecektir. </a:t>
            </a:r>
            <a:r>
              <a:rPr sz="1000" dirty="0">
                <a:latin typeface="Myriad Pro"/>
                <a:cs typeface="Myriad Pro"/>
              </a:rPr>
              <a:t>(66</a:t>
            </a:r>
            <a:r>
              <a:rPr sz="1000" spc="-1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dükkan</a:t>
            </a:r>
            <a:r>
              <a:rPr sz="1000" spc="-1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ve</a:t>
            </a:r>
            <a:r>
              <a:rPr sz="1000" spc="-10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128</a:t>
            </a:r>
            <a:r>
              <a:rPr sz="1000" spc="-1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ofisli</a:t>
            </a:r>
            <a:r>
              <a:rPr sz="1000" spc="-10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Gimat</a:t>
            </a:r>
            <a:r>
              <a:rPr sz="1000" spc="-1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Arena</a:t>
            </a:r>
            <a:r>
              <a:rPr sz="1000" spc="-10" dirty="0">
                <a:latin typeface="Myriad Pro"/>
                <a:cs typeface="Myriad Pro"/>
              </a:rPr>
              <a:t> </a:t>
            </a:r>
            <a:r>
              <a:rPr sz="1000" spc="-10" dirty="0" err="1">
                <a:latin typeface="Myriad Pro"/>
                <a:cs typeface="Myriad Pro"/>
              </a:rPr>
              <a:t>projesinde</a:t>
            </a:r>
            <a:r>
              <a:rPr sz="1000" spc="-10" dirty="0">
                <a:latin typeface="Myriad Pro"/>
                <a:cs typeface="Myriad Pro"/>
              </a:rPr>
              <a:t> </a:t>
            </a:r>
            <a:r>
              <a:rPr sz="1000" spc="-25" dirty="0" err="1">
                <a:latin typeface="Myriad Pro"/>
                <a:cs typeface="Myriad Pro"/>
              </a:rPr>
              <a:t>yakla</a:t>
            </a:r>
            <a:r>
              <a:rPr lang="tr-TR" sz="1000" spc="-25" dirty="0">
                <a:latin typeface="Myriad Pro"/>
                <a:cs typeface="Myriad Pro"/>
              </a:rPr>
              <a:t>s</a:t>
            </a:r>
            <a:r>
              <a:rPr sz="1000" spc="-25" dirty="0" err="1">
                <a:latin typeface="Myriad Pro"/>
                <a:cs typeface="Myriad Pro"/>
              </a:rPr>
              <a:t>ık</a:t>
            </a:r>
            <a:r>
              <a:rPr sz="1000" spc="-10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%50’lik</a:t>
            </a:r>
            <a:r>
              <a:rPr sz="1000" spc="-5" dirty="0">
                <a:latin typeface="Myriad Pro"/>
                <a:cs typeface="Myriad Pro"/>
              </a:rPr>
              <a:t> </a:t>
            </a:r>
            <a:r>
              <a:rPr sz="1000" spc="-20" dirty="0">
                <a:latin typeface="Myriad Pro"/>
                <a:cs typeface="Myriad Pro"/>
              </a:rPr>
              <a:t>pay).</a:t>
            </a:r>
            <a:endParaRPr sz="1000" dirty="0">
              <a:latin typeface="Myriad Pro"/>
              <a:cs typeface="Myriad Pr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195860" y="4114050"/>
            <a:ext cx="1894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750"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yriad Pro"/>
                <a:cs typeface="Myriad Pro"/>
              </a:rPr>
              <a:t>Merkez mağazanın</a:t>
            </a:r>
            <a:r>
              <a:rPr sz="1200" spc="5" dirty="0">
                <a:latin typeface="Myriad Pro"/>
                <a:cs typeface="Myriad Pro"/>
              </a:rPr>
              <a:t> </a:t>
            </a:r>
            <a:r>
              <a:rPr sz="1200" spc="-10" dirty="0">
                <a:latin typeface="Myriad Pro"/>
                <a:cs typeface="Myriad Pro"/>
              </a:rPr>
              <a:t>elektrik </a:t>
            </a:r>
            <a:r>
              <a:rPr sz="1200" dirty="0">
                <a:latin typeface="Myriad Pro"/>
                <a:cs typeface="Myriad Pro"/>
              </a:rPr>
              <a:t>ihtiyacının</a:t>
            </a:r>
            <a:r>
              <a:rPr sz="1200" spc="-10" dirty="0">
                <a:latin typeface="Myriad Pro"/>
                <a:cs typeface="Myriad Pro"/>
              </a:rPr>
              <a:t> %50’sini </a:t>
            </a:r>
            <a:r>
              <a:rPr sz="1200" spc="-75" dirty="0" err="1">
                <a:latin typeface="Myriad Pro"/>
                <a:cs typeface="Myriad Pro"/>
              </a:rPr>
              <a:t>kar</a:t>
            </a:r>
            <a:r>
              <a:rPr lang="tr-TR" sz="1200" spc="-75" dirty="0">
                <a:latin typeface="Myriad Pro"/>
                <a:cs typeface="Myriad Pro"/>
              </a:rPr>
              <a:t>s</a:t>
            </a:r>
            <a:r>
              <a:rPr sz="1200" spc="-75" dirty="0" err="1">
                <a:latin typeface="Myriad Pro"/>
                <a:cs typeface="Myriad Pro"/>
              </a:rPr>
              <a:t>ılayan</a:t>
            </a:r>
            <a:r>
              <a:rPr sz="1200" dirty="0">
                <a:latin typeface="Myriad Pro"/>
                <a:cs typeface="Myriad Pro"/>
              </a:rPr>
              <a:t> GES </a:t>
            </a:r>
            <a:r>
              <a:rPr sz="1200" spc="-10" dirty="0">
                <a:latin typeface="Myriad Pro"/>
                <a:cs typeface="Myriad Pro"/>
              </a:rPr>
              <a:t>yatırımları.</a:t>
            </a:r>
            <a:endParaRPr sz="1200" dirty="0">
              <a:latin typeface="Myriad Pro"/>
              <a:cs typeface="Myriad Pro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492052" y="4758347"/>
            <a:ext cx="4832985" cy="1536700"/>
            <a:chOff x="5492052" y="4758347"/>
            <a:chExt cx="4832985" cy="1536700"/>
          </a:xfrm>
        </p:grpSpPr>
        <p:sp>
          <p:nvSpPr>
            <p:cNvPr id="33" name="object 33"/>
            <p:cNvSpPr/>
            <p:nvPr/>
          </p:nvSpPr>
          <p:spPr>
            <a:xfrm>
              <a:off x="5492052" y="6120988"/>
              <a:ext cx="1613535" cy="154940"/>
            </a:xfrm>
            <a:custGeom>
              <a:avLst/>
              <a:gdLst/>
              <a:ahLst/>
              <a:cxnLst/>
              <a:rect l="l" t="t" r="r" b="b"/>
              <a:pathLst>
                <a:path w="1613534" h="154939">
                  <a:moveTo>
                    <a:pt x="1552702" y="0"/>
                  </a:moveTo>
                  <a:lnTo>
                    <a:pt x="60490" y="0"/>
                  </a:lnTo>
                  <a:lnTo>
                    <a:pt x="36942" y="4754"/>
                  </a:lnTo>
                  <a:lnTo>
                    <a:pt x="17714" y="17719"/>
                  </a:lnTo>
                  <a:lnTo>
                    <a:pt x="4752" y="36947"/>
                  </a:lnTo>
                  <a:lnTo>
                    <a:pt x="0" y="60490"/>
                  </a:lnTo>
                  <a:lnTo>
                    <a:pt x="0" y="94170"/>
                  </a:lnTo>
                  <a:lnTo>
                    <a:pt x="4752" y="117718"/>
                  </a:lnTo>
                  <a:lnTo>
                    <a:pt x="17714" y="136945"/>
                  </a:lnTo>
                  <a:lnTo>
                    <a:pt x="36942" y="149907"/>
                  </a:lnTo>
                  <a:lnTo>
                    <a:pt x="60490" y="154660"/>
                  </a:lnTo>
                  <a:lnTo>
                    <a:pt x="1552702" y="154660"/>
                  </a:lnTo>
                  <a:lnTo>
                    <a:pt x="1576249" y="149907"/>
                  </a:lnTo>
                  <a:lnTo>
                    <a:pt x="1595477" y="136945"/>
                  </a:lnTo>
                  <a:lnTo>
                    <a:pt x="1608439" y="117718"/>
                  </a:lnTo>
                  <a:lnTo>
                    <a:pt x="1613192" y="94170"/>
                  </a:lnTo>
                  <a:lnTo>
                    <a:pt x="1613192" y="60490"/>
                  </a:lnTo>
                  <a:lnTo>
                    <a:pt x="1608439" y="36947"/>
                  </a:lnTo>
                  <a:lnTo>
                    <a:pt x="1595477" y="17719"/>
                  </a:lnTo>
                  <a:lnTo>
                    <a:pt x="1576249" y="4754"/>
                  </a:lnTo>
                  <a:lnTo>
                    <a:pt x="1552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51315" y="5120204"/>
              <a:ext cx="1522000" cy="115544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60715" y="4758347"/>
              <a:ext cx="2363787" cy="15361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82317"/>
            <a:ext cx="10692130" cy="5581650"/>
            <a:chOff x="0" y="1882317"/>
            <a:chExt cx="10692130" cy="5581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8946" y="6392226"/>
              <a:ext cx="1728211" cy="65227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4439" y="6526249"/>
              <a:ext cx="1396365" cy="313690"/>
            </a:xfrm>
            <a:custGeom>
              <a:avLst/>
              <a:gdLst/>
              <a:ahLst/>
              <a:cxnLst/>
              <a:rect l="l" t="t" r="r" b="b"/>
              <a:pathLst>
                <a:path w="1396364" h="313690">
                  <a:moveTo>
                    <a:pt x="1273606" y="0"/>
                  </a:moveTo>
                  <a:lnTo>
                    <a:pt x="122326" y="0"/>
                  </a:lnTo>
                  <a:lnTo>
                    <a:pt x="74714" y="9614"/>
                  </a:lnTo>
                  <a:lnTo>
                    <a:pt x="35831" y="35833"/>
                  </a:lnTo>
                  <a:lnTo>
                    <a:pt x="9614" y="74720"/>
                  </a:lnTo>
                  <a:lnTo>
                    <a:pt x="0" y="122339"/>
                  </a:lnTo>
                  <a:lnTo>
                    <a:pt x="0" y="190995"/>
                  </a:lnTo>
                  <a:lnTo>
                    <a:pt x="9614" y="238614"/>
                  </a:lnTo>
                  <a:lnTo>
                    <a:pt x="35831" y="277501"/>
                  </a:lnTo>
                  <a:lnTo>
                    <a:pt x="74714" y="303720"/>
                  </a:lnTo>
                  <a:lnTo>
                    <a:pt x="122326" y="313334"/>
                  </a:lnTo>
                  <a:lnTo>
                    <a:pt x="1273606" y="313334"/>
                  </a:lnTo>
                  <a:lnTo>
                    <a:pt x="1321225" y="303720"/>
                  </a:lnTo>
                  <a:lnTo>
                    <a:pt x="1360112" y="277501"/>
                  </a:lnTo>
                  <a:lnTo>
                    <a:pt x="1386331" y="238614"/>
                  </a:lnTo>
                  <a:lnTo>
                    <a:pt x="1395945" y="190995"/>
                  </a:lnTo>
                  <a:lnTo>
                    <a:pt x="1395945" y="122339"/>
                  </a:lnTo>
                  <a:lnTo>
                    <a:pt x="1386331" y="74720"/>
                  </a:lnTo>
                  <a:lnTo>
                    <a:pt x="1360112" y="35833"/>
                  </a:lnTo>
                  <a:lnTo>
                    <a:pt x="1321225" y="9614"/>
                  </a:lnTo>
                  <a:lnTo>
                    <a:pt x="12736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60" y="7018822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69462" y="7108901"/>
              <a:ext cx="7122795" cy="257810"/>
            </a:xfrm>
            <a:custGeom>
              <a:avLst/>
              <a:gdLst/>
              <a:ahLst/>
              <a:cxnLst/>
              <a:rect l="l" t="t" r="r" b="b"/>
              <a:pathLst>
                <a:path w="7122794" h="257809">
                  <a:moveTo>
                    <a:pt x="340537" y="257187"/>
                  </a:moveTo>
                  <a:lnTo>
                    <a:pt x="86906" y="241"/>
                  </a:lnTo>
                  <a:lnTo>
                    <a:pt x="0" y="241"/>
                  </a:lnTo>
                  <a:lnTo>
                    <a:pt x="254101" y="257187"/>
                  </a:lnTo>
                  <a:lnTo>
                    <a:pt x="340537" y="257187"/>
                  </a:lnTo>
                  <a:close/>
                </a:path>
                <a:path w="7122794" h="257809">
                  <a:moveTo>
                    <a:pt x="1334668" y="0"/>
                  </a:moveTo>
                  <a:lnTo>
                    <a:pt x="150990" y="0"/>
                  </a:lnTo>
                  <a:lnTo>
                    <a:pt x="392150" y="257213"/>
                  </a:lnTo>
                  <a:lnTo>
                    <a:pt x="1334668" y="257213"/>
                  </a:lnTo>
                  <a:lnTo>
                    <a:pt x="1334668" y="0"/>
                  </a:lnTo>
                  <a:close/>
                </a:path>
                <a:path w="7122794" h="257809">
                  <a:moveTo>
                    <a:pt x="7122541" y="203"/>
                  </a:moveTo>
                  <a:lnTo>
                    <a:pt x="2201951" y="203"/>
                  </a:lnTo>
                  <a:lnTo>
                    <a:pt x="2201951" y="257200"/>
                  </a:lnTo>
                  <a:lnTo>
                    <a:pt x="7122541" y="257200"/>
                  </a:lnTo>
                  <a:lnTo>
                    <a:pt x="7122541" y="203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28042" y="7109133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72399" y="7108901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4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18" y="175374"/>
                  </a:lnTo>
                  <a:lnTo>
                    <a:pt x="839914" y="180251"/>
                  </a:lnTo>
                  <a:lnTo>
                    <a:pt x="830135" y="183261"/>
                  </a:lnTo>
                  <a:lnTo>
                    <a:pt x="819848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4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54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75903" y="7014937"/>
              <a:ext cx="740194" cy="44892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7205168"/>
              <a:ext cx="1472565" cy="186690"/>
            </a:xfrm>
            <a:custGeom>
              <a:avLst/>
              <a:gdLst/>
              <a:ahLst/>
              <a:cxnLst/>
              <a:rect l="l" t="t" r="r" b="b"/>
              <a:pathLst>
                <a:path w="1472565" h="186690">
                  <a:moveTo>
                    <a:pt x="1328257" y="0"/>
                  </a:moveTo>
                  <a:lnTo>
                    <a:pt x="0" y="0"/>
                  </a:lnTo>
                  <a:lnTo>
                    <a:pt x="0" y="161873"/>
                  </a:lnTo>
                  <a:lnTo>
                    <a:pt x="3863" y="186347"/>
                  </a:lnTo>
                  <a:lnTo>
                    <a:pt x="1472402" y="186347"/>
                  </a:lnTo>
                  <a:lnTo>
                    <a:pt x="1472402" y="88011"/>
                  </a:lnTo>
                  <a:lnTo>
                    <a:pt x="1328257" y="0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1974" y="4859109"/>
              <a:ext cx="553275" cy="154369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74368" y="3851744"/>
              <a:ext cx="553275" cy="255106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21242" y="4859109"/>
              <a:ext cx="553262" cy="154369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83636" y="3127184"/>
              <a:ext cx="553275" cy="32756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24743" y="2985516"/>
              <a:ext cx="553275" cy="341729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62361" y="4694161"/>
              <a:ext cx="553262" cy="170864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35574" y="4510875"/>
              <a:ext cx="553262" cy="189193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97956" y="3815168"/>
              <a:ext cx="553288" cy="258763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25550" y="4510875"/>
              <a:ext cx="553275" cy="189193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3064" y="1882317"/>
              <a:ext cx="9615297" cy="4560697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517028" y="1504641"/>
            <a:ext cx="2435225" cy="2946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750" dirty="0">
                <a:solidFill>
                  <a:srgbClr val="585858"/>
                </a:solidFill>
                <a:latin typeface="Arial Black"/>
                <a:cs typeface="Arial Black"/>
              </a:rPr>
              <a:t>Operasyonel</a:t>
            </a:r>
            <a:r>
              <a:rPr sz="1750" spc="-10" dirty="0">
                <a:solidFill>
                  <a:srgbClr val="585858"/>
                </a:solidFill>
                <a:latin typeface="Arial Black"/>
                <a:cs typeface="Arial Black"/>
              </a:rPr>
              <a:t> Veriler</a:t>
            </a:r>
            <a:endParaRPr sz="1750">
              <a:latin typeface="Arial Black"/>
              <a:cs typeface="Arial Black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0" y="1051671"/>
            <a:ext cx="215900" cy="306070"/>
          </a:xfrm>
          <a:custGeom>
            <a:avLst/>
            <a:gdLst/>
            <a:ahLst/>
            <a:cxnLst/>
            <a:rect l="l" t="t" r="r" b="b"/>
            <a:pathLst>
              <a:path w="215900" h="306069">
                <a:moveTo>
                  <a:pt x="0" y="0"/>
                </a:moveTo>
                <a:lnTo>
                  <a:pt x="0" y="305969"/>
                </a:lnTo>
                <a:lnTo>
                  <a:pt x="190687" y="195872"/>
                </a:lnTo>
                <a:lnTo>
                  <a:pt x="209261" y="177108"/>
                </a:lnTo>
                <a:lnTo>
                  <a:pt x="215452" y="152984"/>
                </a:lnTo>
                <a:lnTo>
                  <a:pt x="209261" y="128860"/>
                </a:lnTo>
                <a:lnTo>
                  <a:pt x="190687" y="110096"/>
                </a:lnTo>
                <a:lnTo>
                  <a:pt x="0" y="0"/>
                </a:lnTo>
                <a:close/>
              </a:path>
            </a:pathLst>
          </a:custGeom>
          <a:solidFill>
            <a:srgbClr val="DB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0603" y="775858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07024" y="206909"/>
            <a:ext cx="2215059" cy="384671"/>
          </a:xfrm>
          <a:prstGeom prst="rect">
            <a:avLst/>
          </a:prstGeom>
        </p:spPr>
      </p:pic>
      <p:sp>
        <p:nvSpPr>
          <p:cNvPr id="25" name="object 2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9109" rIns="0" bIns="0" rtlCol="0">
            <a:spAutoFit/>
          </a:bodyPr>
          <a:lstStyle/>
          <a:p>
            <a:pPr marL="187960">
              <a:lnSpc>
                <a:spcPct val="100000"/>
              </a:lnSpc>
              <a:spcBef>
                <a:spcPts val="130"/>
              </a:spcBef>
            </a:pPr>
            <a:r>
              <a:rPr sz="2300" spc="-50" dirty="0">
                <a:solidFill>
                  <a:srgbClr val="2B3B5E"/>
                </a:solidFill>
              </a:rPr>
              <a:t>2. </a:t>
            </a:r>
            <a:r>
              <a:rPr sz="2300" dirty="0">
                <a:solidFill>
                  <a:srgbClr val="2B3B5E"/>
                </a:solidFill>
              </a:rPr>
              <a:t>Operasyonel</a:t>
            </a:r>
            <a:r>
              <a:rPr sz="2300" spc="-50" dirty="0">
                <a:solidFill>
                  <a:srgbClr val="2B3B5E"/>
                </a:solidFill>
              </a:rPr>
              <a:t> </a:t>
            </a:r>
            <a:r>
              <a:rPr sz="2300" dirty="0">
                <a:solidFill>
                  <a:srgbClr val="2B3B5E"/>
                </a:solidFill>
              </a:rPr>
              <a:t>ve</a:t>
            </a:r>
            <a:r>
              <a:rPr sz="2300" spc="-45" dirty="0">
                <a:solidFill>
                  <a:srgbClr val="2B3B5E"/>
                </a:solidFill>
              </a:rPr>
              <a:t> </a:t>
            </a:r>
            <a:r>
              <a:rPr sz="2300" dirty="0">
                <a:solidFill>
                  <a:srgbClr val="2B3B5E"/>
                </a:solidFill>
              </a:rPr>
              <a:t>Finansal</a:t>
            </a:r>
            <a:r>
              <a:rPr sz="2300" spc="-50" dirty="0">
                <a:solidFill>
                  <a:srgbClr val="2B3B5E"/>
                </a:solidFill>
              </a:rPr>
              <a:t> </a:t>
            </a:r>
            <a:r>
              <a:rPr sz="2300" spc="-10" dirty="0">
                <a:solidFill>
                  <a:srgbClr val="2B3B5E"/>
                </a:solidFill>
              </a:rPr>
              <a:t>Performans</a:t>
            </a:r>
            <a:endParaRPr sz="2300"/>
          </a:p>
        </p:txBody>
      </p:sp>
      <p:sp>
        <p:nvSpPr>
          <p:cNvPr id="26" name="object 26"/>
          <p:cNvSpPr txBox="1"/>
          <p:nvPr/>
        </p:nvSpPr>
        <p:spPr>
          <a:xfrm>
            <a:off x="819751" y="6564221"/>
            <a:ext cx="1318260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spc="-60" dirty="0">
                <a:solidFill>
                  <a:srgbClr val="18506B"/>
                </a:solidFill>
                <a:latin typeface="Arial Black"/>
                <a:cs typeface="Arial Black"/>
              </a:rPr>
              <a:t>Satış</a:t>
            </a:r>
            <a:r>
              <a:rPr sz="1150" spc="-50" dirty="0">
                <a:solidFill>
                  <a:srgbClr val="18506B"/>
                </a:solidFill>
                <a:latin typeface="Arial Black"/>
                <a:cs typeface="Arial Black"/>
              </a:rPr>
              <a:t> Gelirleri(TL)</a:t>
            </a:r>
            <a:endParaRPr sz="1150">
              <a:latin typeface="Arial Black"/>
              <a:cs typeface="Arial Black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168438" y="6370890"/>
            <a:ext cx="1780539" cy="698500"/>
            <a:chOff x="2168438" y="6370890"/>
            <a:chExt cx="1780539" cy="698500"/>
          </a:xfrm>
        </p:grpSpPr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68438" y="6370890"/>
              <a:ext cx="1780029" cy="69799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287070" y="6526249"/>
              <a:ext cx="1396365" cy="313690"/>
            </a:xfrm>
            <a:custGeom>
              <a:avLst/>
              <a:gdLst/>
              <a:ahLst/>
              <a:cxnLst/>
              <a:rect l="l" t="t" r="r" b="b"/>
              <a:pathLst>
                <a:path w="1396364" h="313690">
                  <a:moveTo>
                    <a:pt x="1273606" y="0"/>
                  </a:moveTo>
                  <a:lnTo>
                    <a:pt x="122326" y="0"/>
                  </a:lnTo>
                  <a:lnTo>
                    <a:pt x="74709" y="9614"/>
                  </a:lnTo>
                  <a:lnTo>
                    <a:pt x="35826" y="35833"/>
                  </a:lnTo>
                  <a:lnTo>
                    <a:pt x="9612" y="74720"/>
                  </a:lnTo>
                  <a:lnTo>
                    <a:pt x="0" y="122339"/>
                  </a:lnTo>
                  <a:lnTo>
                    <a:pt x="0" y="190995"/>
                  </a:lnTo>
                  <a:lnTo>
                    <a:pt x="9612" y="238614"/>
                  </a:lnTo>
                  <a:lnTo>
                    <a:pt x="35826" y="277501"/>
                  </a:lnTo>
                  <a:lnTo>
                    <a:pt x="74709" y="303720"/>
                  </a:lnTo>
                  <a:lnTo>
                    <a:pt x="122326" y="313334"/>
                  </a:lnTo>
                  <a:lnTo>
                    <a:pt x="1273606" y="313334"/>
                  </a:lnTo>
                  <a:lnTo>
                    <a:pt x="1321225" y="303720"/>
                  </a:lnTo>
                  <a:lnTo>
                    <a:pt x="1360112" y="277501"/>
                  </a:lnTo>
                  <a:lnTo>
                    <a:pt x="1386331" y="238614"/>
                  </a:lnTo>
                  <a:lnTo>
                    <a:pt x="1395945" y="190995"/>
                  </a:lnTo>
                  <a:lnTo>
                    <a:pt x="1395945" y="122339"/>
                  </a:lnTo>
                  <a:lnTo>
                    <a:pt x="1386331" y="74720"/>
                  </a:lnTo>
                  <a:lnTo>
                    <a:pt x="1360112" y="35833"/>
                  </a:lnTo>
                  <a:lnTo>
                    <a:pt x="1321225" y="9614"/>
                  </a:lnTo>
                  <a:lnTo>
                    <a:pt x="12736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2426239" y="6567618"/>
            <a:ext cx="1082675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spc="-25" dirty="0">
                <a:solidFill>
                  <a:srgbClr val="18506B"/>
                </a:solidFill>
                <a:latin typeface="Arial Black"/>
                <a:cs typeface="Arial Black"/>
              </a:rPr>
              <a:t>Müşteri</a:t>
            </a:r>
            <a:r>
              <a:rPr sz="1150" spc="-55" dirty="0">
                <a:solidFill>
                  <a:srgbClr val="18506B"/>
                </a:solidFill>
                <a:latin typeface="Arial Black"/>
                <a:cs typeface="Arial Black"/>
              </a:rPr>
              <a:t> Sayısı</a:t>
            </a:r>
            <a:endParaRPr sz="1150">
              <a:latin typeface="Arial Black"/>
              <a:cs typeface="Arial Black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710726" y="6370890"/>
            <a:ext cx="4758055" cy="698500"/>
            <a:chOff x="3710726" y="6370890"/>
            <a:chExt cx="4758055" cy="698500"/>
          </a:xfrm>
        </p:grpSpPr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10726" y="6370890"/>
              <a:ext cx="1780029" cy="69799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831812" y="6526249"/>
              <a:ext cx="1396365" cy="313690"/>
            </a:xfrm>
            <a:custGeom>
              <a:avLst/>
              <a:gdLst/>
              <a:ahLst/>
              <a:cxnLst/>
              <a:rect l="l" t="t" r="r" b="b"/>
              <a:pathLst>
                <a:path w="1396364" h="313690">
                  <a:moveTo>
                    <a:pt x="1273606" y="0"/>
                  </a:moveTo>
                  <a:lnTo>
                    <a:pt x="122326" y="0"/>
                  </a:lnTo>
                  <a:lnTo>
                    <a:pt x="74714" y="9614"/>
                  </a:lnTo>
                  <a:lnTo>
                    <a:pt x="35831" y="35833"/>
                  </a:lnTo>
                  <a:lnTo>
                    <a:pt x="9614" y="74720"/>
                  </a:lnTo>
                  <a:lnTo>
                    <a:pt x="0" y="122339"/>
                  </a:lnTo>
                  <a:lnTo>
                    <a:pt x="0" y="190995"/>
                  </a:lnTo>
                  <a:lnTo>
                    <a:pt x="9614" y="238614"/>
                  </a:lnTo>
                  <a:lnTo>
                    <a:pt x="35831" y="277501"/>
                  </a:lnTo>
                  <a:lnTo>
                    <a:pt x="74714" y="303720"/>
                  </a:lnTo>
                  <a:lnTo>
                    <a:pt x="122326" y="313334"/>
                  </a:lnTo>
                  <a:lnTo>
                    <a:pt x="1273606" y="313334"/>
                  </a:lnTo>
                  <a:lnTo>
                    <a:pt x="1321225" y="303720"/>
                  </a:lnTo>
                  <a:lnTo>
                    <a:pt x="1360112" y="277501"/>
                  </a:lnTo>
                  <a:lnTo>
                    <a:pt x="1386331" y="238614"/>
                  </a:lnTo>
                  <a:lnTo>
                    <a:pt x="1395945" y="190995"/>
                  </a:lnTo>
                  <a:lnTo>
                    <a:pt x="1395945" y="122339"/>
                  </a:lnTo>
                  <a:lnTo>
                    <a:pt x="1386331" y="74720"/>
                  </a:lnTo>
                  <a:lnTo>
                    <a:pt x="1360112" y="35833"/>
                  </a:lnTo>
                  <a:lnTo>
                    <a:pt x="1321225" y="9614"/>
                  </a:lnTo>
                  <a:lnTo>
                    <a:pt x="12736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98150" y="6370890"/>
              <a:ext cx="1780029" cy="697991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319590" y="6526249"/>
              <a:ext cx="1396365" cy="313690"/>
            </a:xfrm>
            <a:custGeom>
              <a:avLst/>
              <a:gdLst/>
              <a:ahLst/>
              <a:cxnLst/>
              <a:rect l="l" t="t" r="r" b="b"/>
              <a:pathLst>
                <a:path w="1396365" h="313690">
                  <a:moveTo>
                    <a:pt x="1273606" y="0"/>
                  </a:moveTo>
                  <a:lnTo>
                    <a:pt x="122326" y="0"/>
                  </a:lnTo>
                  <a:lnTo>
                    <a:pt x="74709" y="9614"/>
                  </a:lnTo>
                  <a:lnTo>
                    <a:pt x="35826" y="35833"/>
                  </a:lnTo>
                  <a:lnTo>
                    <a:pt x="9612" y="74720"/>
                  </a:lnTo>
                  <a:lnTo>
                    <a:pt x="0" y="122339"/>
                  </a:lnTo>
                  <a:lnTo>
                    <a:pt x="0" y="190995"/>
                  </a:lnTo>
                  <a:lnTo>
                    <a:pt x="9612" y="238614"/>
                  </a:lnTo>
                  <a:lnTo>
                    <a:pt x="35826" y="277501"/>
                  </a:lnTo>
                  <a:lnTo>
                    <a:pt x="74709" y="303720"/>
                  </a:lnTo>
                  <a:lnTo>
                    <a:pt x="122326" y="313334"/>
                  </a:lnTo>
                  <a:lnTo>
                    <a:pt x="1273606" y="313334"/>
                  </a:lnTo>
                  <a:lnTo>
                    <a:pt x="1321225" y="303720"/>
                  </a:lnTo>
                  <a:lnTo>
                    <a:pt x="1360112" y="277501"/>
                  </a:lnTo>
                  <a:lnTo>
                    <a:pt x="1386331" y="238614"/>
                  </a:lnTo>
                  <a:lnTo>
                    <a:pt x="1395945" y="190995"/>
                  </a:lnTo>
                  <a:lnTo>
                    <a:pt x="1395945" y="122339"/>
                  </a:lnTo>
                  <a:lnTo>
                    <a:pt x="1386331" y="74720"/>
                  </a:lnTo>
                  <a:lnTo>
                    <a:pt x="1360112" y="35833"/>
                  </a:lnTo>
                  <a:lnTo>
                    <a:pt x="1321225" y="9614"/>
                  </a:lnTo>
                  <a:lnTo>
                    <a:pt x="12736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88622" y="6370890"/>
              <a:ext cx="1780029" cy="69799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807314" y="6526249"/>
              <a:ext cx="1396365" cy="313690"/>
            </a:xfrm>
            <a:custGeom>
              <a:avLst/>
              <a:gdLst/>
              <a:ahLst/>
              <a:cxnLst/>
              <a:rect l="l" t="t" r="r" b="b"/>
              <a:pathLst>
                <a:path w="1396365" h="313690">
                  <a:moveTo>
                    <a:pt x="1273606" y="0"/>
                  </a:moveTo>
                  <a:lnTo>
                    <a:pt x="122326" y="0"/>
                  </a:lnTo>
                  <a:lnTo>
                    <a:pt x="74714" y="9614"/>
                  </a:lnTo>
                  <a:lnTo>
                    <a:pt x="35831" y="35833"/>
                  </a:lnTo>
                  <a:lnTo>
                    <a:pt x="9614" y="74720"/>
                  </a:lnTo>
                  <a:lnTo>
                    <a:pt x="0" y="122339"/>
                  </a:lnTo>
                  <a:lnTo>
                    <a:pt x="0" y="190995"/>
                  </a:lnTo>
                  <a:lnTo>
                    <a:pt x="9614" y="238614"/>
                  </a:lnTo>
                  <a:lnTo>
                    <a:pt x="35831" y="277501"/>
                  </a:lnTo>
                  <a:lnTo>
                    <a:pt x="74714" y="303720"/>
                  </a:lnTo>
                  <a:lnTo>
                    <a:pt x="122326" y="313334"/>
                  </a:lnTo>
                  <a:lnTo>
                    <a:pt x="1273606" y="313334"/>
                  </a:lnTo>
                  <a:lnTo>
                    <a:pt x="1321225" y="303720"/>
                  </a:lnTo>
                  <a:lnTo>
                    <a:pt x="1360112" y="277501"/>
                  </a:lnTo>
                  <a:lnTo>
                    <a:pt x="1386331" y="238614"/>
                  </a:lnTo>
                  <a:lnTo>
                    <a:pt x="1395945" y="190995"/>
                  </a:lnTo>
                  <a:lnTo>
                    <a:pt x="1395945" y="122339"/>
                  </a:lnTo>
                  <a:lnTo>
                    <a:pt x="1386331" y="74720"/>
                  </a:lnTo>
                  <a:lnTo>
                    <a:pt x="1360112" y="35833"/>
                  </a:lnTo>
                  <a:lnTo>
                    <a:pt x="1321225" y="9614"/>
                  </a:lnTo>
                  <a:lnTo>
                    <a:pt x="12736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3985455" y="6564221"/>
            <a:ext cx="1101725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spc="-10" dirty="0">
                <a:solidFill>
                  <a:srgbClr val="18506B"/>
                </a:solidFill>
                <a:latin typeface="Arial Black"/>
                <a:cs typeface="Arial Black"/>
              </a:rPr>
              <a:t>Mağaza</a:t>
            </a:r>
            <a:r>
              <a:rPr sz="1150" spc="-7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50" spc="-50" dirty="0">
                <a:solidFill>
                  <a:srgbClr val="18506B"/>
                </a:solidFill>
                <a:latin typeface="Arial Black"/>
                <a:cs typeface="Arial Black"/>
              </a:rPr>
              <a:t>Sayısı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567536" y="6509609"/>
            <a:ext cx="864869" cy="332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6205" marR="5080" indent="-104139">
              <a:lnSpc>
                <a:spcPct val="100000"/>
              </a:lnSpc>
              <a:spcBef>
                <a:spcPts val="105"/>
              </a:spcBef>
            </a:pPr>
            <a:r>
              <a:rPr sz="1000" spc="-40" dirty="0">
                <a:solidFill>
                  <a:srgbClr val="18506B"/>
                </a:solidFill>
                <a:latin typeface="Arial Black"/>
                <a:cs typeface="Arial Black"/>
              </a:rPr>
              <a:t>Toplam </a:t>
            </a:r>
            <a:r>
              <a:rPr sz="1000" spc="-70" dirty="0">
                <a:solidFill>
                  <a:srgbClr val="18506B"/>
                </a:solidFill>
                <a:latin typeface="Arial Black"/>
                <a:cs typeface="Arial Black"/>
              </a:rPr>
              <a:t>Satış </a:t>
            </a:r>
            <a:r>
              <a:rPr sz="1000" spc="-35" dirty="0">
                <a:solidFill>
                  <a:srgbClr val="18506B"/>
                </a:solidFill>
                <a:latin typeface="Arial Black"/>
                <a:cs typeface="Arial Black"/>
              </a:rPr>
              <a:t>Alanı</a:t>
            </a:r>
            <a:r>
              <a:rPr sz="1000" spc="-5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000" spc="-20" dirty="0">
                <a:solidFill>
                  <a:srgbClr val="18506B"/>
                </a:solidFill>
                <a:latin typeface="Arial Black"/>
                <a:cs typeface="Arial Black"/>
              </a:rPr>
              <a:t>(m2)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004539" y="6564221"/>
            <a:ext cx="1057275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spc="-50" dirty="0">
                <a:solidFill>
                  <a:srgbClr val="18506B"/>
                </a:solidFill>
                <a:latin typeface="Arial Black"/>
                <a:cs typeface="Arial Black"/>
              </a:rPr>
              <a:t>Çalışan</a:t>
            </a:r>
            <a:r>
              <a:rPr sz="1150" spc="-3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50" spc="-50" dirty="0">
                <a:solidFill>
                  <a:srgbClr val="18506B"/>
                </a:solidFill>
                <a:latin typeface="Arial Black"/>
                <a:cs typeface="Arial Black"/>
              </a:rPr>
              <a:t>Sayısı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45245" y="2884375"/>
            <a:ext cx="577215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-254" dirty="0">
                <a:solidFill>
                  <a:srgbClr val="24B6CD"/>
                </a:solidFill>
                <a:latin typeface="Arial Black"/>
                <a:cs typeface="Arial Black"/>
              </a:rPr>
              <a:t>%</a:t>
            </a:r>
            <a:r>
              <a:rPr sz="1800" spc="-105" dirty="0">
                <a:solidFill>
                  <a:srgbClr val="24B6CD"/>
                </a:solidFill>
                <a:latin typeface="Arial Black"/>
                <a:cs typeface="Arial Black"/>
              </a:rPr>
              <a:t> </a:t>
            </a:r>
            <a:r>
              <a:rPr sz="1800" spc="-25" dirty="0">
                <a:solidFill>
                  <a:srgbClr val="24B6CD"/>
                </a:solidFill>
                <a:latin typeface="Arial Black"/>
                <a:cs typeface="Arial Black"/>
              </a:rPr>
              <a:t>34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822194" y="1091374"/>
            <a:ext cx="1357630" cy="58229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675005">
              <a:lnSpc>
                <a:spcPct val="100000"/>
              </a:lnSpc>
              <a:spcBef>
                <a:spcPts val="650"/>
              </a:spcBef>
            </a:pPr>
            <a:r>
              <a:rPr sz="1100" spc="-200" dirty="0">
                <a:latin typeface="Arial Black"/>
                <a:cs typeface="Arial Black"/>
              </a:rPr>
              <a:t>1Ç</a:t>
            </a:r>
            <a:r>
              <a:rPr sz="1100" spc="-50" dirty="0">
                <a:latin typeface="Arial Black"/>
                <a:cs typeface="Arial Black"/>
              </a:rPr>
              <a:t> </a:t>
            </a:r>
            <a:r>
              <a:rPr sz="1100" spc="-20" dirty="0">
                <a:latin typeface="Arial Black"/>
                <a:cs typeface="Arial Black"/>
              </a:rPr>
              <a:t>2025</a:t>
            </a:r>
            <a:endParaRPr sz="1100">
              <a:latin typeface="Arial Black"/>
              <a:cs typeface="Arial Black"/>
            </a:endParaRPr>
          </a:p>
          <a:p>
            <a:pPr marL="673735">
              <a:lnSpc>
                <a:spcPct val="100000"/>
              </a:lnSpc>
              <a:spcBef>
                <a:spcPts val="425"/>
              </a:spcBef>
            </a:pPr>
            <a:r>
              <a:rPr sz="1100" spc="-200" dirty="0">
                <a:latin typeface="Arial Black"/>
                <a:cs typeface="Arial Black"/>
              </a:rPr>
              <a:t>1Ç</a:t>
            </a:r>
            <a:r>
              <a:rPr sz="1100" spc="-50" dirty="0">
                <a:latin typeface="Arial Black"/>
                <a:cs typeface="Arial Black"/>
              </a:rPr>
              <a:t> </a:t>
            </a:r>
            <a:r>
              <a:rPr sz="1100" spc="-20" dirty="0">
                <a:latin typeface="Arial Black"/>
                <a:cs typeface="Arial Black"/>
              </a:rPr>
              <a:t>2026</a:t>
            </a:r>
            <a:endParaRPr sz="1100">
              <a:latin typeface="Arial Black"/>
              <a:cs typeface="Arial Black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8822194" y="1091374"/>
            <a:ext cx="1357630" cy="582295"/>
            <a:chOff x="8822194" y="1091374"/>
            <a:chExt cx="1357630" cy="582295"/>
          </a:xfrm>
        </p:grpSpPr>
        <p:sp>
          <p:nvSpPr>
            <p:cNvPr id="44" name="object 44"/>
            <p:cNvSpPr/>
            <p:nvPr/>
          </p:nvSpPr>
          <p:spPr>
            <a:xfrm>
              <a:off x="8822194" y="1091374"/>
              <a:ext cx="1357630" cy="582295"/>
            </a:xfrm>
            <a:custGeom>
              <a:avLst/>
              <a:gdLst/>
              <a:ahLst/>
              <a:cxnLst/>
              <a:rect l="l" t="t" r="r" b="b"/>
              <a:pathLst>
                <a:path w="1357629" h="582294">
                  <a:moveTo>
                    <a:pt x="1357299" y="0"/>
                  </a:moveTo>
                  <a:lnTo>
                    <a:pt x="0" y="0"/>
                  </a:lnTo>
                  <a:lnTo>
                    <a:pt x="0" y="581977"/>
                  </a:lnTo>
                  <a:lnTo>
                    <a:pt x="1357299" y="581977"/>
                  </a:lnTo>
                  <a:lnTo>
                    <a:pt x="1357299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910027" y="1177417"/>
              <a:ext cx="439127" cy="17953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910027" y="1407782"/>
              <a:ext cx="439127" cy="179539"/>
            </a:xfrm>
            <a:prstGeom prst="rect">
              <a:avLst/>
            </a:prstGeom>
          </p:spPr>
        </p:pic>
      </p:grpSp>
      <p:grpSp>
        <p:nvGrpSpPr>
          <p:cNvPr id="47" name="object 47"/>
          <p:cNvGrpSpPr/>
          <p:nvPr/>
        </p:nvGrpSpPr>
        <p:grpSpPr>
          <a:xfrm>
            <a:off x="324002" y="1967636"/>
            <a:ext cx="1250950" cy="4300855"/>
            <a:chOff x="324002" y="1967636"/>
            <a:chExt cx="1250950" cy="4300855"/>
          </a:xfrm>
        </p:grpSpPr>
        <p:pic>
          <p:nvPicPr>
            <p:cNvPr id="48" name="object 4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4002" y="6204470"/>
              <a:ext cx="206209" cy="6349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4002" y="5599214"/>
              <a:ext cx="206209" cy="6348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4002" y="4993944"/>
              <a:ext cx="206209" cy="6349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4002" y="4388688"/>
              <a:ext cx="206209" cy="6349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4002" y="3783419"/>
              <a:ext cx="206209" cy="6349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4002" y="3178149"/>
              <a:ext cx="206209" cy="6351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4002" y="2572893"/>
              <a:ext cx="206209" cy="63499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4002" y="1967636"/>
              <a:ext cx="206209" cy="6349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87051" y="2496299"/>
              <a:ext cx="287316" cy="392899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2372798" y="4458807"/>
            <a:ext cx="57912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20" dirty="0">
                <a:latin typeface="Arial Black"/>
                <a:cs typeface="Arial Black"/>
              </a:rPr>
              <a:t>550.000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396195" y="4315023"/>
            <a:ext cx="47307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55" dirty="0">
                <a:latin typeface="Arial Black"/>
                <a:cs typeface="Arial Black"/>
              </a:rPr>
              <a:t>10.000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995466" y="4280401"/>
            <a:ext cx="23622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130" dirty="0">
                <a:latin typeface="Arial Black"/>
                <a:cs typeface="Arial Black"/>
              </a:rPr>
              <a:t>515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617715" y="3548991"/>
            <a:ext cx="26035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75" dirty="0">
                <a:latin typeface="Arial Black"/>
                <a:cs typeface="Arial Black"/>
              </a:rPr>
              <a:t>574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096167" y="4434504"/>
            <a:ext cx="7747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345" dirty="0">
                <a:latin typeface="Arial Black"/>
                <a:cs typeface="Arial Black"/>
              </a:rPr>
              <a:t>1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886489" y="4609922"/>
            <a:ext cx="60388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120" dirty="0">
                <a:latin typeface="Arial Black"/>
                <a:cs typeface="Arial Black"/>
              </a:rPr>
              <a:t>1.215.520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494345" y="3543560"/>
            <a:ext cx="64579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80" dirty="0">
                <a:latin typeface="Arial Black"/>
                <a:cs typeface="Arial Black"/>
              </a:rPr>
              <a:t>1.629.590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687129" y="2427436"/>
            <a:ext cx="889635" cy="5969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-254" dirty="0">
                <a:solidFill>
                  <a:srgbClr val="24B6CD"/>
                </a:solidFill>
                <a:latin typeface="Arial Black"/>
                <a:cs typeface="Arial Black"/>
              </a:rPr>
              <a:t>%</a:t>
            </a:r>
            <a:r>
              <a:rPr sz="1800" spc="-105" dirty="0">
                <a:solidFill>
                  <a:srgbClr val="24B6CD"/>
                </a:solidFill>
                <a:latin typeface="Arial Black"/>
                <a:cs typeface="Arial Black"/>
              </a:rPr>
              <a:t> </a:t>
            </a:r>
            <a:r>
              <a:rPr sz="1800" spc="-25" dirty="0">
                <a:solidFill>
                  <a:srgbClr val="24B6CD"/>
                </a:solidFill>
                <a:latin typeface="Arial Black"/>
                <a:cs typeface="Arial Black"/>
              </a:rPr>
              <a:t>43</a:t>
            </a:r>
            <a:endParaRPr sz="1800">
              <a:latin typeface="Arial Black"/>
              <a:cs typeface="Arial Black"/>
            </a:endParaRPr>
          </a:p>
          <a:p>
            <a:pPr marL="323215">
              <a:lnSpc>
                <a:spcPct val="100000"/>
              </a:lnSpc>
              <a:spcBef>
                <a:spcPts val="1060"/>
              </a:spcBef>
            </a:pPr>
            <a:r>
              <a:rPr sz="1050" spc="-20" dirty="0">
                <a:latin typeface="Arial Black"/>
                <a:cs typeface="Arial Black"/>
              </a:rPr>
              <a:t>785.000</a:t>
            </a:r>
            <a:endParaRPr sz="1050">
              <a:latin typeface="Arial Black"/>
              <a:cs typeface="Arial Black"/>
            </a:endParaRPr>
          </a:p>
        </p:txBody>
      </p:sp>
      <p:pic>
        <p:nvPicPr>
          <p:cNvPr id="65" name="object 6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828935" y="2039366"/>
            <a:ext cx="287314" cy="392886"/>
          </a:xfrm>
          <a:prstGeom prst="rect">
            <a:avLst/>
          </a:prstGeom>
        </p:spPr>
      </p:pic>
      <p:sp>
        <p:nvSpPr>
          <p:cNvPr id="66" name="object 66"/>
          <p:cNvSpPr txBox="1"/>
          <p:nvPr/>
        </p:nvSpPr>
        <p:spPr>
          <a:xfrm>
            <a:off x="4036033" y="2448594"/>
            <a:ext cx="684530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-254" dirty="0">
                <a:solidFill>
                  <a:srgbClr val="24B6CD"/>
                </a:solidFill>
                <a:latin typeface="Arial Black"/>
                <a:cs typeface="Arial Black"/>
              </a:rPr>
              <a:t>%</a:t>
            </a:r>
            <a:r>
              <a:rPr sz="1800" spc="-105" dirty="0">
                <a:solidFill>
                  <a:srgbClr val="24B6CD"/>
                </a:solidFill>
                <a:latin typeface="Arial Black"/>
                <a:cs typeface="Arial Black"/>
              </a:rPr>
              <a:t> </a:t>
            </a:r>
            <a:r>
              <a:rPr sz="1800" spc="-140" dirty="0">
                <a:solidFill>
                  <a:srgbClr val="24B6CD"/>
                </a:solidFill>
                <a:latin typeface="Arial Black"/>
                <a:cs typeface="Arial Black"/>
              </a:rPr>
              <a:t>100</a:t>
            </a:r>
            <a:endParaRPr sz="1800">
              <a:latin typeface="Arial Black"/>
              <a:cs typeface="Arial Black"/>
            </a:endParaRPr>
          </a:p>
        </p:txBody>
      </p:sp>
      <p:pic>
        <p:nvPicPr>
          <p:cNvPr id="67" name="object 6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211522" y="2062835"/>
            <a:ext cx="287351" cy="392899"/>
          </a:xfrm>
          <a:prstGeom prst="rect">
            <a:avLst/>
          </a:prstGeom>
        </p:spPr>
      </p:pic>
      <p:sp>
        <p:nvSpPr>
          <p:cNvPr id="68" name="object 68"/>
          <p:cNvSpPr txBox="1"/>
          <p:nvPr/>
        </p:nvSpPr>
        <p:spPr>
          <a:xfrm>
            <a:off x="5524506" y="3077963"/>
            <a:ext cx="941069" cy="695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-254" dirty="0">
                <a:solidFill>
                  <a:srgbClr val="24B6CD"/>
                </a:solidFill>
                <a:latin typeface="Arial Black"/>
                <a:cs typeface="Arial Black"/>
              </a:rPr>
              <a:t>%</a:t>
            </a:r>
            <a:r>
              <a:rPr sz="1800" spc="-105" dirty="0">
                <a:solidFill>
                  <a:srgbClr val="24B6CD"/>
                </a:solidFill>
                <a:latin typeface="Arial Black"/>
                <a:cs typeface="Arial Black"/>
              </a:rPr>
              <a:t> </a:t>
            </a:r>
            <a:r>
              <a:rPr sz="1800" spc="-25" dirty="0">
                <a:solidFill>
                  <a:srgbClr val="24B6CD"/>
                </a:solidFill>
                <a:latin typeface="Arial Black"/>
                <a:cs typeface="Arial Black"/>
              </a:rPr>
              <a:t>35</a:t>
            </a:r>
            <a:endParaRPr sz="1800">
              <a:latin typeface="Arial Black"/>
              <a:cs typeface="Arial Black"/>
            </a:endParaRPr>
          </a:p>
          <a:p>
            <a:pPr marL="502284">
              <a:lnSpc>
                <a:spcPct val="100000"/>
              </a:lnSpc>
              <a:spcBef>
                <a:spcPts val="1835"/>
              </a:spcBef>
            </a:pPr>
            <a:r>
              <a:rPr sz="1050" spc="-80" dirty="0">
                <a:latin typeface="Arial Black"/>
                <a:cs typeface="Arial Black"/>
              </a:rPr>
              <a:t>13.500</a:t>
            </a:r>
            <a:endParaRPr sz="1050">
              <a:latin typeface="Arial Black"/>
              <a:cs typeface="Arial Black"/>
            </a:endParaRPr>
          </a:p>
        </p:txBody>
      </p:sp>
      <p:pic>
        <p:nvPicPr>
          <p:cNvPr id="69" name="object 6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699938" y="2692209"/>
            <a:ext cx="287400" cy="392899"/>
          </a:xfrm>
          <a:prstGeom prst="rect">
            <a:avLst/>
          </a:prstGeom>
        </p:spPr>
      </p:pic>
      <p:sp>
        <p:nvSpPr>
          <p:cNvPr id="70" name="object 70"/>
          <p:cNvSpPr txBox="1"/>
          <p:nvPr/>
        </p:nvSpPr>
        <p:spPr>
          <a:xfrm>
            <a:off x="7107794" y="3077963"/>
            <a:ext cx="508634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-254" dirty="0">
                <a:solidFill>
                  <a:srgbClr val="24B6CD"/>
                </a:solidFill>
                <a:latin typeface="Arial Black"/>
                <a:cs typeface="Arial Black"/>
              </a:rPr>
              <a:t>%</a:t>
            </a:r>
            <a:r>
              <a:rPr sz="1800" spc="-105" dirty="0">
                <a:solidFill>
                  <a:srgbClr val="24B6CD"/>
                </a:solidFill>
                <a:latin typeface="Arial Black"/>
                <a:cs typeface="Arial Black"/>
              </a:rPr>
              <a:t> </a:t>
            </a:r>
            <a:r>
              <a:rPr sz="1800" spc="-365" dirty="0">
                <a:solidFill>
                  <a:srgbClr val="24B6CD"/>
                </a:solidFill>
                <a:latin typeface="Arial Black"/>
                <a:cs typeface="Arial Black"/>
              </a:rPr>
              <a:t>12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2211092" y="1946162"/>
            <a:ext cx="5360035" cy="4329430"/>
            <a:chOff x="2211092" y="1946162"/>
            <a:chExt cx="5360035" cy="4329430"/>
          </a:xfrm>
        </p:grpSpPr>
        <p:pic>
          <p:nvPicPr>
            <p:cNvPr id="72" name="object 7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283222" y="2692209"/>
              <a:ext cx="287413" cy="392899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2211082" y="1946173"/>
              <a:ext cx="4478655" cy="4329430"/>
            </a:xfrm>
            <a:custGeom>
              <a:avLst/>
              <a:gdLst/>
              <a:ahLst/>
              <a:cxnLst/>
              <a:rect l="l" t="t" r="r" b="b"/>
              <a:pathLst>
                <a:path w="4478655" h="4329430">
                  <a:moveTo>
                    <a:pt x="11633" y="1982876"/>
                  </a:moveTo>
                  <a:lnTo>
                    <a:pt x="5816" y="0"/>
                  </a:lnTo>
                  <a:lnTo>
                    <a:pt x="4051" y="345859"/>
                  </a:lnTo>
                  <a:lnTo>
                    <a:pt x="0" y="2346299"/>
                  </a:lnTo>
                  <a:lnTo>
                    <a:pt x="5816" y="4329176"/>
                  </a:lnTo>
                  <a:lnTo>
                    <a:pt x="7594" y="3983317"/>
                  </a:lnTo>
                  <a:lnTo>
                    <a:pt x="11633" y="1982876"/>
                  </a:lnTo>
                  <a:close/>
                </a:path>
                <a:path w="4478655" h="4329430">
                  <a:moveTo>
                    <a:pt x="1500466" y="1982876"/>
                  </a:moveTo>
                  <a:lnTo>
                    <a:pt x="1494663" y="0"/>
                  </a:lnTo>
                  <a:lnTo>
                    <a:pt x="1492897" y="345859"/>
                  </a:lnTo>
                  <a:lnTo>
                    <a:pt x="1488846" y="2346299"/>
                  </a:lnTo>
                  <a:lnTo>
                    <a:pt x="1494663" y="4329176"/>
                  </a:lnTo>
                  <a:lnTo>
                    <a:pt x="1496441" y="3983317"/>
                  </a:lnTo>
                  <a:lnTo>
                    <a:pt x="1500466" y="1982876"/>
                  </a:lnTo>
                  <a:close/>
                </a:path>
                <a:path w="4478655" h="4329430">
                  <a:moveTo>
                    <a:pt x="2989313" y="1982876"/>
                  </a:moveTo>
                  <a:lnTo>
                    <a:pt x="2983496" y="0"/>
                  </a:lnTo>
                  <a:lnTo>
                    <a:pt x="2981731" y="345859"/>
                  </a:lnTo>
                  <a:lnTo>
                    <a:pt x="2977680" y="2346299"/>
                  </a:lnTo>
                  <a:lnTo>
                    <a:pt x="2983496" y="4329176"/>
                  </a:lnTo>
                  <a:lnTo>
                    <a:pt x="2985274" y="3983317"/>
                  </a:lnTo>
                  <a:lnTo>
                    <a:pt x="2989313" y="1982876"/>
                  </a:lnTo>
                  <a:close/>
                </a:path>
                <a:path w="4478655" h="4329430">
                  <a:moveTo>
                    <a:pt x="4478159" y="1982876"/>
                  </a:moveTo>
                  <a:lnTo>
                    <a:pt x="4472343" y="0"/>
                  </a:lnTo>
                  <a:lnTo>
                    <a:pt x="4470578" y="345859"/>
                  </a:lnTo>
                  <a:lnTo>
                    <a:pt x="4466526" y="2346299"/>
                  </a:lnTo>
                  <a:lnTo>
                    <a:pt x="4472343" y="4329176"/>
                  </a:lnTo>
                  <a:lnTo>
                    <a:pt x="4474121" y="3983317"/>
                  </a:lnTo>
                  <a:lnTo>
                    <a:pt x="4478159" y="19828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4724858" y="2689711"/>
            <a:ext cx="10477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50" dirty="0">
                <a:latin typeface="Arial Black"/>
                <a:cs typeface="Arial Black"/>
              </a:rPr>
              <a:t>2</a:t>
            </a:r>
            <a:endParaRPr sz="105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1214" rIns="0" bIns="0" rtlCol="0">
            <a:spAutoFit/>
          </a:bodyPr>
          <a:lstStyle/>
          <a:p>
            <a:pPr marL="119380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rgbClr val="585858"/>
                </a:solidFill>
              </a:rPr>
              <a:t>Finansal</a:t>
            </a:r>
            <a:r>
              <a:rPr spc="-145" dirty="0">
                <a:solidFill>
                  <a:srgbClr val="585858"/>
                </a:solidFill>
              </a:rPr>
              <a:t> </a:t>
            </a:r>
            <a:r>
              <a:rPr spc="-10" dirty="0">
                <a:solidFill>
                  <a:srgbClr val="585858"/>
                </a:solidFill>
              </a:rPr>
              <a:t>Veriler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1036940"/>
            <a:ext cx="209550" cy="299085"/>
          </a:xfrm>
          <a:custGeom>
            <a:avLst/>
            <a:gdLst/>
            <a:ahLst/>
            <a:cxnLst/>
            <a:rect l="l" t="t" r="r" b="b"/>
            <a:pathLst>
              <a:path w="209550" h="299084">
                <a:moveTo>
                  <a:pt x="0" y="0"/>
                </a:moveTo>
                <a:lnTo>
                  <a:pt x="0" y="298600"/>
                </a:lnTo>
                <a:lnTo>
                  <a:pt x="184306" y="192188"/>
                </a:lnTo>
                <a:lnTo>
                  <a:pt x="202879" y="173424"/>
                </a:lnTo>
                <a:lnTo>
                  <a:pt x="209071" y="149300"/>
                </a:lnTo>
                <a:lnTo>
                  <a:pt x="202879" y="125176"/>
                </a:lnTo>
                <a:lnTo>
                  <a:pt x="184306" y="106412"/>
                </a:lnTo>
                <a:lnTo>
                  <a:pt x="0" y="0"/>
                </a:lnTo>
                <a:close/>
              </a:path>
            </a:pathLst>
          </a:custGeom>
          <a:solidFill>
            <a:srgbClr val="DC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-2520" y="7000406"/>
            <a:ext cx="4900295" cy="372745"/>
            <a:chOff x="-2520" y="7000406"/>
            <a:chExt cx="4900295" cy="372745"/>
          </a:xfrm>
        </p:grpSpPr>
        <p:sp>
          <p:nvSpPr>
            <p:cNvPr id="5" name="object 5"/>
            <p:cNvSpPr/>
            <p:nvPr/>
          </p:nvSpPr>
          <p:spPr>
            <a:xfrm>
              <a:off x="-2520" y="7000406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D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63086" y="7090485"/>
              <a:ext cx="1334770" cy="257810"/>
            </a:xfrm>
            <a:custGeom>
              <a:avLst/>
              <a:gdLst/>
              <a:ahLst/>
              <a:cxnLst/>
              <a:rect l="l" t="t" r="r" b="b"/>
              <a:pathLst>
                <a:path w="1334770" h="257809">
                  <a:moveTo>
                    <a:pt x="340537" y="257187"/>
                  </a:moveTo>
                  <a:lnTo>
                    <a:pt x="86906" y="241"/>
                  </a:lnTo>
                  <a:lnTo>
                    <a:pt x="0" y="241"/>
                  </a:lnTo>
                  <a:lnTo>
                    <a:pt x="254101" y="257187"/>
                  </a:lnTo>
                  <a:lnTo>
                    <a:pt x="340537" y="257187"/>
                  </a:lnTo>
                  <a:close/>
                </a:path>
                <a:path w="1334770" h="257809">
                  <a:moveTo>
                    <a:pt x="1334655" y="0"/>
                  </a:moveTo>
                  <a:lnTo>
                    <a:pt x="150977" y="0"/>
                  </a:lnTo>
                  <a:lnTo>
                    <a:pt x="392137" y="257213"/>
                  </a:lnTo>
                  <a:lnTo>
                    <a:pt x="1334655" y="257213"/>
                  </a:lnTo>
                  <a:lnTo>
                    <a:pt x="1334655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21660" y="7090717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D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66011" y="7090485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5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18" y="175374"/>
                  </a:lnTo>
                  <a:lnTo>
                    <a:pt x="839914" y="180251"/>
                  </a:lnTo>
                  <a:lnTo>
                    <a:pt x="830135" y="183261"/>
                  </a:lnTo>
                  <a:lnTo>
                    <a:pt x="819848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5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54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7186753"/>
              <a:ext cx="1466215" cy="186690"/>
            </a:xfrm>
            <a:custGeom>
              <a:avLst/>
              <a:gdLst/>
              <a:ahLst/>
              <a:cxnLst/>
              <a:rect l="l" t="t" r="r" b="b"/>
              <a:pathLst>
                <a:path w="1466215" h="186690">
                  <a:moveTo>
                    <a:pt x="1321875" y="0"/>
                  </a:moveTo>
                  <a:lnTo>
                    <a:pt x="0" y="0"/>
                  </a:lnTo>
                  <a:lnTo>
                    <a:pt x="0" y="186347"/>
                  </a:lnTo>
                  <a:lnTo>
                    <a:pt x="1466020" y="186347"/>
                  </a:lnTo>
                  <a:lnTo>
                    <a:pt x="1466020" y="88011"/>
                  </a:lnTo>
                  <a:lnTo>
                    <a:pt x="1321875" y="0"/>
                  </a:lnTo>
                  <a:close/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5765025" y="7090689"/>
            <a:ext cx="4920615" cy="257175"/>
          </a:xfrm>
          <a:custGeom>
            <a:avLst/>
            <a:gdLst/>
            <a:ahLst/>
            <a:cxnLst/>
            <a:rect l="l" t="t" r="r" b="b"/>
            <a:pathLst>
              <a:path w="4920615" h="257175">
                <a:moveTo>
                  <a:pt x="4920589" y="0"/>
                </a:moveTo>
                <a:lnTo>
                  <a:pt x="0" y="0"/>
                </a:lnTo>
                <a:lnTo>
                  <a:pt x="0" y="256997"/>
                </a:lnTo>
                <a:lnTo>
                  <a:pt x="4920589" y="256997"/>
                </a:lnTo>
                <a:lnTo>
                  <a:pt x="4920589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69521" y="6996521"/>
            <a:ext cx="740194" cy="448927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44222" y="757443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C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0643" y="188494"/>
            <a:ext cx="2215059" cy="384671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9141" y="6581509"/>
            <a:ext cx="3736340" cy="37274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700" spc="-30" dirty="0">
                <a:solidFill>
                  <a:srgbClr val="2B3B5E"/>
                </a:solidFill>
                <a:latin typeface="Arial Black"/>
                <a:cs typeface="Arial Black"/>
              </a:rPr>
              <a:t>*Esas</a:t>
            </a:r>
            <a:r>
              <a:rPr sz="700" spc="2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faaliyet</a:t>
            </a:r>
            <a:r>
              <a:rPr sz="700" spc="2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karına</a:t>
            </a:r>
            <a:r>
              <a:rPr sz="700" spc="2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amortisman</a:t>
            </a:r>
            <a:r>
              <a:rPr sz="700" spc="2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ve</a:t>
            </a:r>
            <a:r>
              <a:rPr sz="700" spc="2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itfa</a:t>
            </a:r>
            <a:r>
              <a:rPr sz="700" spc="2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giderleri</a:t>
            </a:r>
            <a:r>
              <a:rPr sz="700" spc="2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eklenerek</a:t>
            </a:r>
            <a:r>
              <a:rPr sz="700" spc="2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spc="-10" dirty="0">
                <a:solidFill>
                  <a:srgbClr val="2B3B5E"/>
                </a:solidFill>
                <a:latin typeface="Arial Black"/>
                <a:cs typeface="Arial Black"/>
              </a:rPr>
              <a:t>hesaplanmıştır.</a:t>
            </a:r>
            <a:endParaRPr sz="700">
              <a:latin typeface="Arial Black"/>
              <a:cs typeface="Arial Black"/>
            </a:endParaRPr>
          </a:p>
          <a:p>
            <a:pPr marL="13335">
              <a:lnSpc>
                <a:spcPct val="100000"/>
              </a:lnSpc>
              <a:spcBef>
                <a:spcPts val="525"/>
              </a:spcBef>
            </a:pPr>
            <a:r>
              <a:rPr sz="700" spc="-70" dirty="0">
                <a:solidFill>
                  <a:srgbClr val="2B3B5E"/>
                </a:solidFill>
                <a:latin typeface="Arial Black"/>
                <a:cs typeface="Arial Black"/>
              </a:rPr>
              <a:t>**31.12.25</a:t>
            </a:r>
            <a:r>
              <a:rPr sz="700" spc="-10" dirty="0">
                <a:solidFill>
                  <a:srgbClr val="2B3B5E"/>
                </a:solidFill>
                <a:latin typeface="Arial Black"/>
                <a:cs typeface="Arial Black"/>
              </a:rPr>
              <a:t> verisi</a:t>
            </a:r>
            <a:r>
              <a:rPr sz="700" spc="-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ile</a:t>
            </a:r>
            <a:r>
              <a:rPr sz="700" spc="-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spc="-10" dirty="0">
                <a:solidFill>
                  <a:srgbClr val="2B3B5E"/>
                </a:solidFill>
                <a:latin typeface="Arial Black"/>
                <a:cs typeface="Arial Black"/>
              </a:rPr>
              <a:t>karşılaştırılmıştır.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1680" y="4783338"/>
            <a:ext cx="1956435" cy="1600200"/>
            <a:chOff x="5491680" y="4783338"/>
            <a:chExt cx="1956435" cy="1600200"/>
          </a:xfrm>
        </p:grpSpPr>
        <p:sp>
          <p:nvSpPr>
            <p:cNvPr id="16" name="object 16"/>
            <p:cNvSpPr/>
            <p:nvPr/>
          </p:nvSpPr>
          <p:spPr>
            <a:xfrm>
              <a:off x="5491680" y="4855338"/>
              <a:ext cx="1884680" cy="1528445"/>
            </a:xfrm>
            <a:custGeom>
              <a:avLst/>
              <a:gdLst/>
              <a:ahLst/>
              <a:cxnLst/>
              <a:rect l="l" t="t" r="r" b="b"/>
              <a:pathLst>
                <a:path w="1884679" h="1528445">
                  <a:moveTo>
                    <a:pt x="1679587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5"/>
                  </a:lnTo>
                  <a:lnTo>
                    <a:pt x="76668" y="44968"/>
                  </a:lnTo>
                  <a:lnTo>
                    <a:pt x="44968" y="76668"/>
                  </a:lnTo>
                  <a:lnTo>
                    <a:pt x="20805" y="114675"/>
                  </a:lnTo>
                  <a:lnTo>
                    <a:pt x="5406" y="157761"/>
                  </a:lnTo>
                  <a:lnTo>
                    <a:pt x="0" y="204698"/>
                  </a:lnTo>
                  <a:lnTo>
                    <a:pt x="0" y="1323251"/>
                  </a:lnTo>
                  <a:lnTo>
                    <a:pt x="5406" y="1370187"/>
                  </a:lnTo>
                  <a:lnTo>
                    <a:pt x="20805" y="1413273"/>
                  </a:lnTo>
                  <a:lnTo>
                    <a:pt x="44968" y="1451281"/>
                  </a:lnTo>
                  <a:lnTo>
                    <a:pt x="76668" y="1482980"/>
                  </a:lnTo>
                  <a:lnTo>
                    <a:pt x="114675" y="1507144"/>
                  </a:lnTo>
                  <a:lnTo>
                    <a:pt x="157761" y="1522543"/>
                  </a:lnTo>
                  <a:lnTo>
                    <a:pt x="204698" y="1527949"/>
                  </a:lnTo>
                  <a:lnTo>
                    <a:pt x="1679587" y="1527949"/>
                  </a:lnTo>
                  <a:lnTo>
                    <a:pt x="1726520" y="1522543"/>
                  </a:lnTo>
                  <a:lnTo>
                    <a:pt x="1769604" y="1507144"/>
                  </a:lnTo>
                  <a:lnTo>
                    <a:pt x="1807612" y="1482980"/>
                  </a:lnTo>
                  <a:lnTo>
                    <a:pt x="1839313" y="1451281"/>
                  </a:lnTo>
                  <a:lnTo>
                    <a:pt x="1863478" y="1413273"/>
                  </a:lnTo>
                  <a:lnTo>
                    <a:pt x="1878879" y="1370187"/>
                  </a:lnTo>
                  <a:lnTo>
                    <a:pt x="1884286" y="1323251"/>
                  </a:lnTo>
                  <a:lnTo>
                    <a:pt x="1884286" y="204698"/>
                  </a:lnTo>
                  <a:lnTo>
                    <a:pt x="1878879" y="157761"/>
                  </a:lnTo>
                  <a:lnTo>
                    <a:pt x="1863478" y="114675"/>
                  </a:lnTo>
                  <a:lnTo>
                    <a:pt x="1839313" y="76668"/>
                  </a:lnTo>
                  <a:lnTo>
                    <a:pt x="1807612" y="44968"/>
                  </a:lnTo>
                  <a:lnTo>
                    <a:pt x="1769604" y="20805"/>
                  </a:lnTo>
                  <a:lnTo>
                    <a:pt x="1726520" y="5406"/>
                  </a:lnTo>
                  <a:lnTo>
                    <a:pt x="1679587" y="0"/>
                  </a:lnTo>
                  <a:close/>
                </a:path>
              </a:pathLst>
            </a:custGeom>
            <a:solidFill>
              <a:srgbClr val="000000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63680" y="4783338"/>
              <a:ext cx="1884680" cy="1528445"/>
            </a:xfrm>
            <a:custGeom>
              <a:avLst/>
              <a:gdLst/>
              <a:ahLst/>
              <a:cxnLst/>
              <a:rect l="l" t="t" r="r" b="b"/>
              <a:pathLst>
                <a:path w="1884679" h="1528445">
                  <a:moveTo>
                    <a:pt x="1679575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5"/>
                  </a:lnTo>
                  <a:lnTo>
                    <a:pt x="76668" y="44968"/>
                  </a:lnTo>
                  <a:lnTo>
                    <a:pt x="44968" y="76668"/>
                  </a:lnTo>
                  <a:lnTo>
                    <a:pt x="20805" y="114675"/>
                  </a:lnTo>
                  <a:lnTo>
                    <a:pt x="5406" y="157761"/>
                  </a:lnTo>
                  <a:lnTo>
                    <a:pt x="0" y="204698"/>
                  </a:lnTo>
                  <a:lnTo>
                    <a:pt x="0" y="1323251"/>
                  </a:lnTo>
                  <a:lnTo>
                    <a:pt x="5406" y="1370187"/>
                  </a:lnTo>
                  <a:lnTo>
                    <a:pt x="20805" y="1413273"/>
                  </a:lnTo>
                  <a:lnTo>
                    <a:pt x="44968" y="1451281"/>
                  </a:lnTo>
                  <a:lnTo>
                    <a:pt x="76668" y="1482980"/>
                  </a:lnTo>
                  <a:lnTo>
                    <a:pt x="114675" y="1507144"/>
                  </a:lnTo>
                  <a:lnTo>
                    <a:pt x="157761" y="1522543"/>
                  </a:lnTo>
                  <a:lnTo>
                    <a:pt x="204698" y="1527949"/>
                  </a:lnTo>
                  <a:lnTo>
                    <a:pt x="1679575" y="1527949"/>
                  </a:lnTo>
                  <a:lnTo>
                    <a:pt x="1726512" y="1522543"/>
                  </a:lnTo>
                  <a:lnTo>
                    <a:pt x="1769600" y="1507144"/>
                  </a:lnTo>
                  <a:lnTo>
                    <a:pt x="1807609" y="1482980"/>
                  </a:lnTo>
                  <a:lnTo>
                    <a:pt x="1839312" y="1451281"/>
                  </a:lnTo>
                  <a:lnTo>
                    <a:pt x="1863478" y="1413273"/>
                  </a:lnTo>
                  <a:lnTo>
                    <a:pt x="1878879" y="1370187"/>
                  </a:lnTo>
                  <a:lnTo>
                    <a:pt x="1884286" y="1323251"/>
                  </a:lnTo>
                  <a:lnTo>
                    <a:pt x="1884286" y="204698"/>
                  </a:lnTo>
                  <a:lnTo>
                    <a:pt x="1878879" y="157761"/>
                  </a:lnTo>
                  <a:lnTo>
                    <a:pt x="1863478" y="114675"/>
                  </a:lnTo>
                  <a:lnTo>
                    <a:pt x="1839312" y="76668"/>
                  </a:lnTo>
                  <a:lnTo>
                    <a:pt x="1807609" y="44968"/>
                  </a:lnTo>
                  <a:lnTo>
                    <a:pt x="1769600" y="20805"/>
                  </a:lnTo>
                  <a:lnTo>
                    <a:pt x="1726512" y="5406"/>
                  </a:lnTo>
                  <a:lnTo>
                    <a:pt x="1679575" y="0"/>
                  </a:lnTo>
                  <a:close/>
                </a:path>
              </a:pathLst>
            </a:custGeom>
            <a:solidFill>
              <a:srgbClr val="DAD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7304" y="5230317"/>
              <a:ext cx="271623" cy="37153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711438" y="5113209"/>
              <a:ext cx="537210" cy="913765"/>
            </a:xfrm>
            <a:custGeom>
              <a:avLst/>
              <a:gdLst/>
              <a:ahLst/>
              <a:cxnLst/>
              <a:rect l="l" t="t" r="r" b="b"/>
              <a:pathLst>
                <a:path w="537209" h="913764">
                  <a:moveTo>
                    <a:pt x="458850" y="0"/>
                  </a:moveTo>
                  <a:lnTo>
                    <a:pt x="78219" y="0"/>
                  </a:lnTo>
                  <a:lnTo>
                    <a:pt x="47770" y="6147"/>
                  </a:lnTo>
                  <a:lnTo>
                    <a:pt x="22907" y="22912"/>
                  </a:lnTo>
                  <a:lnTo>
                    <a:pt x="6146" y="47775"/>
                  </a:lnTo>
                  <a:lnTo>
                    <a:pt x="0" y="78219"/>
                  </a:lnTo>
                  <a:lnTo>
                    <a:pt x="0" y="835177"/>
                  </a:lnTo>
                  <a:lnTo>
                    <a:pt x="6146" y="865626"/>
                  </a:lnTo>
                  <a:lnTo>
                    <a:pt x="22907" y="890489"/>
                  </a:lnTo>
                  <a:lnTo>
                    <a:pt x="47770" y="907250"/>
                  </a:lnTo>
                  <a:lnTo>
                    <a:pt x="78219" y="913396"/>
                  </a:lnTo>
                  <a:lnTo>
                    <a:pt x="458850" y="913396"/>
                  </a:lnTo>
                  <a:lnTo>
                    <a:pt x="489300" y="907250"/>
                  </a:lnTo>
                  <a:lnTo>
                    <a:pt x="514162" y="890489"/>
                  </a:lnTo>
                  <a:lnTo>
                    <a:pt x="530924" y="865626"/>
                  </a:lnTo>
                  <a:lnTo>
                    <a:pt x="537070" y="835177"/>
                  </a:lnTo>
                  <a:lnTo>
                    <a:pt x="537070" y="78219"/>
                  </a:lnTo>
                  <a:lnTo>
                    <a:pt x="530924" y="47775"/>
                  </a:lnTo>
                  <a:lnTo>
                    <a:pt x="514162" y="22912"/>
                  </a:lnTo>
                  <a:lnTo>
                    <a:pt x="489300" y="6147"/>
                  </a:lnTo>
                  <a:lnTo>
                    <a:pt x="458850" y="0"/>
                  </a:lnTo>
                  <a:close/>
                </a:path>
              </a:pathLst>
            </a:custGeom>
            <a:solidFill>
              <a:srgbClr val="00A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771060" y="5177103"/>
              <a:ext cx="537210" cy="849630"/>
            </a:xfrm>
            <a:custGeom>
              <a:avLst/>
              <a:gdLst/>
              <a:ahLst/>
              <a:cxnLst/>
              <a:rect l="l" t="t" r="r" b="b"/>
              <a:pathLst>
                <a:path w="537210" h="849629">
                  <a:moveTo>
                    <a:pt x="458850" y="0"/>
                  </a:moveTo>
                  <a:lnTo>
                    <a:pt x="78219" y="0"/>
                  </a:lnTo>
                  <a:lnTo>
                    <a:pt x="47770" y="6147"/>
                  </a:lnTo>
                  <a:lnTo>
                    <a:pt x="22907" y="22912"/>
                  </a:lnTo>
                  <a:lnTo>
                    <a:pt x="6146" y="47775"/>
                  </a:lnTo>
                  <a:lnTo>
                    <a:pt x="0" y="78219"/>
                  </a:lnTo>
                  <a:lnTo>
                    <a:pt x="0" y="771283"/>
                  </a:lnTo>
                  <a:lnTo>
                    <a:pt x="6146" y="801732"/>
                  </a:lnTo>
                  <a:lnTo>
                    <a:pt x="22907" y="826595"/>
                  </a:lnTo>
                  <a:lnTo>
                    <a:pt x="47770" y="843356"/>
                  </a:lnTo>
                  <a:lnTo>
                    <a:pt x="78219" y="849502"/>
                  </a:lnTo>
                  <a:lnTo>
                    <a:pt x="458850" y="849502"/>
                  </a:lnTo>
                  <a:lnTo>
                    <a:pt x="489300" y="843356"/>
                  </a:lnTo>
                  <a:lnTo>
                    <a:pt x="514162" y="826595"/>
                  </a:lnTo>
                  <a:lnTo>
                    <a:pt x="530924" y="801732"/>
                  </a:lnTo>
                  <a:lnTo>
                    <a:pt x="537070" y="771283"/>
                  </a:lnTo>
                  <a:lnTo>
                    <a:pt x="537070" y="78219"/>
                  </a:lnTo>
                  <a:lnTo>
                    <a:pt x="530924" y="47775"/>
                  </a:lnTo>
                  <a:lnTo>
                    <a:pt x="514162" y="22912"/>
                  </a:lnTo>
                  <a:lnTo>
                    <a:pt x="489300" y="6147"/>
                  </a:lnTo>
                  <a:lnTo>
                    <a:pt x="458850" y="0"/>
                  </a:lnTo>
                  <a:close/>
                </a:path>
              </a:pathLst>
            </a:custGeom>
            <a:solidFill>
              <a:srgbClr val="00ED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320172" y="5728049"/>
            <a:ext cx="382905" cy="191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00" spc="-70" dirty="0">
                <a:solidFill>
                  <a:srgbClr val="00AA04"/>
                </a:solidFill>
                <a:latin typeface="Arial Black"/>
                <a:cs typeface="Arial Black"/>
              </a:rPr>
              <a:t>%-</a:t>
            </a:r>
            <a:r>
              <a:rPr sz="1100" spc="-25" dirty="0">
                <a:solidFill>
                  <a:srgbClr val="00AA04"/>
                </a:solidFill>
                <a:latin typeface="Arial Black"/>
                <a:cs typeface="Arial Black"/>
              </a:rPr>
              <a:t>79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690815" y="4788208"/>
            <a:ext cx="594995" cy="2762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58115">
              <a:lnSpc>
                <a:spcPct val="100000"/>
              </a:lnSpc>
              <a:spcBef>
                <a:spcPts val="114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spc="-10" dirty="0">
                <a:solidFill>
                  <a:srgbClr val="2B3B5E"/>
                </a:solidFill>
                <a:latin typeface="Arial Black"/>
                <a:cs typeface="Arial Black"/>
              </a:rPr>
              <a:t>36.6</a:t>
            </a:r>
            <a:r>
              <a:rPr sz="750" spc="-4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50" spc="5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750" spc="-3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750">
              <a:latin typeface="Arial Black"/>
              <a:cs typeface="Arial Black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17034" y="6079837"/>
            <a:ext cx="1229995" cy="1574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50" spc="-20" dirty="0">
                <a:solidFill>
                  <a:srgbClr val="585858"/>
                </a:solidFill>
                <a:latin typeface="Arial Black"/>
                <a:cs typeface="Arial Black"/>
              </a:rPr>
              <a:t>FİNANSAL </a:t>
            </a:r>
            <a:r>
              <a:rPr sz="850" spc="-10" dirty="0">
                <a:solidFill>
                  <a:srgbClr val="585858"/>
                </a:solidFill>
                <a:latin typeface="Arial Black"/>
                <a:cs typeface="Arial Black"/>
              </a:rPr>
              <a:t>BORÇLAR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693745" y="4850143"/>
            <a:ext cx="702945" cy="2813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14629">
              <a:lnSpc>
                <a:spcPts val="1000"/>
              </a:lnSpc>
              <a:spcBef>
                <a:spcPts val="114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ts val="1000"/>
              </a:lnSpc>
            </a:pPr>
            <a:r>
              <a:rPr sz="850" spc="-65" dirty="0">
                <a:solidFill>
                  <a:srgbClr val="2B3B5E"/>
                </a:solidFill>
                <a:latin typeface="Arial Black"/>
                <a:cs typeface="Arial Black"/>
              </a:rPr>
              <a:t>173.0</a:t>
            </a:r>
            <a:r>
              <a:rPr sz="850" spc="1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1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598285" y="6020255"/>
            <a:ext cx="1772920" cy="12700"/>
            <a:chOff x="5598285" y="6020255"/>
            <a:chExt cx="1772920" cy="12700"/>
          </a:xfrm>
        </p:grpSpPr>
        <p:sp>
          <p:nvSpPr>
            <p:cNvPr id="26" name="object 26"/>
            <p:cNvSpPr/>
            <p:nvPr/>
          </p:nvSpPr>
          <p:spPr>
            <a:xfrm>
              <a:off x="5598285" y="6026605"/>
              <a:ext cx="1772920" cy="0"/>
            </a:xfrm>
            <a:custGeom>
              <a:avLst/>
              <a:gdLst/>
              <a:ahLst/>
              <a:cxnLst/>
              <a:rect l="l" t="t" r="r" b="b"/>
              <a:pathLst>
                <a:path w="1772920">
                  <a:moveTo>
                    <a:pt x="1772500" y="0"/>
                  </a:moveTo>
                  <a:lnTo>
                    <a:pt x="0" y="0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98285" y="6026605"/>
              <a:ext cx="1772920" cy="0"/>
            </a:xfrm>
            <a:custGeom>
              <a:avLst/>
              <a:gdLst/>
              <a:ahLst/>
              <a:cxnLst/>
              <a:rect l="l" t="t" r="r" b="b"/>
              <a:pathLst>
                <a:path w="1772920">
                  <a:moveTo>
                    <a:pt x="0" y="0"/>
                  </a:moveTo>
                  <a:lnTo>
                    <a:pt x="1772500" y="0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1410681" y="1393363"/>
            <a:ext cx="3910329" cy="1634489"/>
            <a:chOff x="1410681" y="1393363"/>
            <a:chExt cx="3910329" cy="1634489"/>
          </a:xfrm>
        </p:grpSpPr>
        <p:sp>
          <p:nvSpPr>
            <p:cNvPr id="29" name="object 29"/>
            <p:cNvSpPr/>
            <p:nvPr/>
          </p:nvSpPr>
          <p:spPr>
            <a:xfrm>
              <a:off x="1410681" y="1465364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2B3B5E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482680" y="1393363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DAD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82671" y="1950322"/>
              <a:ext cx="549275" cy="760095"/>
            </a:xfrm>
            <a:custGeom>
              <a:avLst/>
              <a:gdLst/>
              <a:ahLst/>
              <a:cxnLst/>
              <a:rect l="l" t="t" r="r" b="b"/>
              <a:pathLst>
                <a:path w="549275" h="760094">
                  <a:moveTo>
                    <a:pt x="470865" y="0"/>
                  </a:moveTo>
                  <a:lnTo>
                    <a:pt x="78231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681482"/>
                  </a:lnTo>
                  <a:lnTo>
                    <a:pt x="6147" y="711931"/>
                  </a:lnTo>
                  <a:lnTo>
                    <a:pt x="22913" y="736793"/>
                  </a:lnTo>
                  <a:lnTo>
                    <a:pt x="47780" y="753555"/>
                  </a:lnTo>
                  <a:lnTo>
                    <a:pt x="78231" y="759701"/>
                  </a:lnTo>
                  <a:lnTo>
                    <a:pt x="470865" y="759701"/>
                  </a:lnTo>
                  <a:lnTo>
                    <a:pt x="501314" y="753555"/>
                  </a:lnTo>
                  <a:lnTo>
                    <a:pt x="526176" y="736793"/>
                  </a:lnTo>
                  <a:lnTo>
                    <a:pt x="542938" y="711931"/>
                  </a:lnTo>
                  <a:lnTo>
                    <a:pt x="549084" y="681482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721279" y="2232596"/>
              <a:ext cx="549275" cy="477520"/>
            </a:xfrm>
            <a:custGeom>
              <a:avLst/>
              <a:gdLst/>
              <a:ahLst/>
              <a:cxnLst/>
              <a:rect l="l" t="t" r="r" b="b"/>
              <a:pathLst>
                <a:path w="549275" h="477519">
                  <a:moveTo>
                    <a:pt x="470865" y="0"/>
                  </a:moveTo>
                  <a:lnTo>
                    <a:pt x="78231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399211"/>
                  </a:lnTo>
                  <a:lnTo>
                    <a:pt x="6147" y="429655"/>
                  </a:lnTo>
                  <a:lnTo>
                    <a:pt x="22913" y="454518"/>
                  </a:lnTo>
                  <a:lnTo>
                    <a:pt x="47780" y="471283"/>
                  </a:lnTo>
                  <a:lnTo>
                    <a:pt x="78231" y="477431"/>
                  </a:lnTo>
                  <a:lnTo>
                    <a:pt x="470865" y="477431"/>
                  </a:lnTo>
                  <a:lnTo>
                    <a:pt x="501314" y="471283"/>
                  </a:lnTo>
                  <a:lnTo>
                    <a:pt x="526176" y="454518"/>
                  </a:lnTo>
                  <a:lnTo>
                    <a:pt x="542938" y="429655"/>
                  </a:lnTo>
                  <a:lnTo>
                    <a:pt x="549084" y="399211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516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1410681" y="3083756"/>
            <a:ext cx="3910329" cy="1634489"/>
            <a:chOff x="1410681" y="3083756"/>
            <a:chExt cx="3910329" cy="1634489"/>
          </a:xfrm>
        </p:grpSpPr>
        <p:sp>
          <p:nvSpPr>
            <p:cNvPr id="34" name="object 34"/>
            <p:cNvSpPr/>
            <p:nvPr/>
          </p:nvSpPr>
          <p:spPr>
            <a:xfrm>
              <a:off x="1410681" y="3155757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2B3B5E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482680" y="3083756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DAD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682671" y="3474890"/>
              <a:ext cx="549275" cy="934085"/>
            </a:xfrm>
            <a:custGeom>
              <a:avLst/>
              <a:gdLst/>
              <a:ahLst/>
              <a:cxnLst/>
              <a:rect l="l" t="t" r="r" b="b"/>
              <a:pathLst>
                <a:path w="549275" h="934085">
                  <a:moveTo>
                    <a:pt x="470865" y="0"/>
                  </a:moveTo>
                  <a:lnTo>
                    <a:pt x="78231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855586"/>
                  </a:lnTo>
                  <a:lnTo>
                    <a:pt x="6147" y="886035"/>
                  </a:lnTo>
                  <a:lnTo>
                    <a:pt x="22913" y="910897"/>
                  </a:lnTo>
                  <a:lnTo>
                    <a:pt x="47780" y="927659"/>
                  </a:lnTo>
                  <a:lnTo>
                    <a:pt x="78231" y="933805"/>
                  </a:lnTo>
                  <a:lnTo>
                    <a:pt x="470865" y="933805"/>
                  </a:lnTo>
                  <a:lnTo>
                    <a:pt x="501314" y="927659"/>
                  </a:lnTo>
                  <a:lnTo>
                    <a:pt x="526176" y="910897"/>
                  </a:lnTo>
                  <a:lnTo>
                    <a:pt x="542938" y="886035"/>
                  </a:lnTo>
                  <a:lnTo>
                    <a:pt x="549084" y="855586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00A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21279" y="4103258"/>
              <a:ext cx="549275" cy="306070"/>
            </a:xfrm>
            <a:custGeom>
              <a:avLst/>
              <a:gdLst/>
              <a:ahLst/>
              <a:cxnLst/>
              <a:rect l="l" t="t" r="r" b="b"/>
              <a:pathLst>
                <a:path w="549275" h="306070">
                  <a:moveTo>
                    <a:pt x="470865" y="0"/>
                  </a:moveTo>
                  <a:lnTo>
                    <a:pt x="78231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227215"/>
                  </a:lnTo>
                  <a:lnTo>
                    <a:pt x="6147" y="257666"/>
                  </a:lnTo>
                  <a:lnTo>
                    <a:pt x="22913" y="282533"/>
                  </a:lnTo>
                  <a:lnTo>
                    <a:pt x="47780" y="299299"/>
                  </a:lnTo>
                  <a:lnTo>
                    <a:pt x="78231" y="305447"/>
                  </a:lnTo>
                  <a:lnTo>
                    <a:pt x="470865" y="305447"/>
                  </a:lnTo>
                  <a:lnTo>
                    <a:pt x="501314" y="299299"/>
                  </a:lnTo>
                  <a:lnTo>
                    <a:pt x="526176" y="282533"/>
                  </a:lnTo>
                  <a:lnTo>
                    <a:pt x="542938" y="257666"/>
                  </a:lnTo>
                  <a:lnTo>
                    <a:pt x="549084" y="227215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00ED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2300498" y="2448796"/>
            <a:ext cx="352425" cy="2032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25" dirty="0">
                <a:solidFill>
                  <a:srgbClr val="00AA04"/>
                </a:solidFill>
                <a:latin typeface="Arial Black"/>
                <a:cs typeface="Arial Black"/>
              </a:rPr>
              <a:t>%34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120259" y="2448796"/>
            <a:ext cx="341630" cy="2032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45" dirty="0">
                <a:solidFill>
                  <a:srgbClr val="00AA04"/>
                </a:solidFill>
                <a:latin typeface="Arial Black"/>
                <a:cs typeface="Arial Black"/>
              </a:rPr>
              <a:t>%27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559434" y="1614360"/>
            <a:ext cx="81788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33679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ts val="1010"/>
              </a:lnSpc>
            </a:pPr>
            <a:r>
              <a:rPr sz="850" spc="-50" dirty="0">
                <a:solidFill>
                  <a:srgbClr val="2B3B5E"/>
                </a:solidFill>
                <a:latin typeface="Arial Black"/>
                <a:cs typeface="Arial Black"/>
              </a:rPr>
              <a:t>1.629,6</a:t>
            </a: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267320" y="2764701"/>
            <a:ext cx="541020" cy="160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spc="-10" dirty="0">
                <a:solidFill>
                  <a:srgbClr val="585858"/>
                </a:solidFill>
                <a:latin typeface="Arial Black"/>
                <a:cs typeface="Arial Black"/>
              </a:rPr>
              <a:t>HASILAT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990547" y="2764701"/>
            <a:ext cx="638810" cy="160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spc="-20" dirty="0">
                <a:solidFill>
                  <a:srgbClr val="585858"/>
                </a:solidFill>
                <a:latin typeface="Arial Black"/>
                <a:cs typeface="Arial Black"/>
              </a:rPr>
              <a:t>BRÜT</a:t>
            </a:r>
            <a:r>
              <a:rPr sz="85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585858"/>
                </a:solidFill>
                <a:latin typeface="Arial Black"/>
                <a:cs typeface="Arial Black"/>
              </a:rPr>
              <a:t>KAR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619114" y="1861148"/>
            <a:ext cx="786765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31750"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85" dirty="0">
                <a:solidFill>
                  <a:srgbClr val="2B3B5E"/>
                </a:solidFill>
                <a:latin typeface="Arial Black"/>
                <a:cs typeface="Arial Black"/>
              </a:rPr>
              <a:t>1.215,5</a:t>
            </a: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2337597" y="2042681"/>
            <a:ext cx="2713990" cy="667385"/>
            <a:chOff x="2337597" y="2042681"/>
            <a:chExt cx="2713990" cy="667385"/>
          </a:xfrm>
        </p:grpSpPr>
        <p:pic>
          <p:nvPicPr>
            <p:cNvPr id="45" name="object 4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37597" y="2042681"/>
              <a:ext cx="277789" cy="379831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4502393" y="2055526"/>
              <a:ext cx="549275" cy="654685"/>
            </a:xfrm>
            <a:custGeom>
              <a:avLst/>
              <a:gdLst/>
              <a:ahLst/>
              <a:cxnLst/>
              <a:rect l="l" t="t" r="r" b="b"/>
              <a:pathLst>
                <a:path w="549275" h="654685">
                  <a:moveTo>
                    <a:pt x="470852" y="0"/>
                  </a:moveTo>
                  <a:lnTo>
                    <a:pt x="78219" y="0"/>
                  </a:lnTo>
                  <a:lnTo>
                    <a:pt x="47770" y="6147"/>
                  </a:lnTo>
                  <a:lnTo>
                    <a:pt x="22907" y="22912"/>
                  </a:lnTo>
                  <a:lnTo>
                    <a:pt x="6146" y="47775"/>
                  </a:lnTo>
                  <a:lnTo>
                    <a:pt x="0" y="78219"/>
                  </a:lnTo>
                  <a:lnTo>
                    <a:pt x="0" y="576275"/>
                  </a:lnTo>
                  <a:lnTo>
                    <a:pt x="6146" y="606724"/>
                  </a:lnTo>
                  <a:lnTo>
                    <a:pt x="22907" y="631586"/>
                  </a:lnTo>
                  <a:lnTo>
                    <a:pt x="47770" y="648348"/>
                  </a:lnTo>
                  <a:lnTo>
                    <a:pt x="78219" y="654494"/>
                  </a:lnTo>
                  <a:lnTo>
                    <a:pt x="470852" y="654494"/>
                  </a:lnTo>
                  <a:lnTo>
                    <a:pt x="501301" y="648348"/>
                  </a:lnTo>
                  <a:lnTo>
                    <a:pt x="526164" y="631586"/>
                  </a:lnTo>
                  <a:lnTo>
                    <a:pt x="542925" y="606724"/>
                  </a:lnTo>
                  <a:lnTo>
                    <a:pt x="549071" y="576275"/>
                  </a:lnTo>
                  <a:lnTo>
                    <a:pt x="549071" y="78219"/>
                  </a:lnTo>
                  <a:lnTo>
                    <a:pt x="542925" y="47775"/>
                  </a:lnTo>
                  <a:lnTo>
                    <a:pt x="526164" y="22912"/>
                  </a:lnTo>
                  <a:lnTo>
                    <a:pt x="501301" y="6147"/>
                  </a:lnTo>
                  <a:lnTo>
                    <a:pt x="470852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540988" y="2232596"/>
              <a:ext cx="549275" cy="477520"/>
            </a:xfrm>
            <a:custGeom>
              <a:avLst/>
              <a:gdLst/>
              <a:ahLst/>
              <a:cxnLst/>
              <a:rect l="l" t="t" r="r" b="b"/>
              <a:pathLst>
                <a:path w="549275" h="477519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399211"/>
                  </a:lnTo>
                  <a:lnTo>
                    <a:pt x="6147" y="429655"/>
                  </a:lnTo>
                  <a:lnTo>
                    <a:pt x="22913" y="454518"/>
                  </a:lnTo>
                  <a:lnTo>
                    <a:pt x="47780" y="471283"/>
                  </a:lnTo>
                  <a:lnTo>
                    <a:pt x="78232" y="477431"/>
                  </a:lnTo>
                  <a:lnTo>
                    <a:pt x="470865" y="477431"/>
                  </a:lnTo>
                  <a:lnTo>
                    <a:pt x="501314" y="471283"/>
                  </a:lnTo>
                  <a:lnTo>
                    <a:pt x="526176" y="454518"/>
                  </a:lnTo>
                  <a:lnTo>
                    <a:pt x="542938" y="429655"/>
                  </a:lnTo>
                  <a:lnTo>
                    <a:pt x="549084" y="399211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516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4422457" y="1695323"/>
            <a:ext cx="73787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332,8</a:t>
            </a:r>
            <a:r>
              <a:rPr sz="850" spc="-3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447730" y="1861169"/>
            <a:ext cx="71120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65" dirty="0">
                <a:solidFill>
                  <a:srgbClr val="2B3B5E"/>
                </a:solidFill>
                <a:latin typeface="Arial Black"/>
                <a:cs typeface="Arial Black"/>
              </a:rPr>
              <a:t>262,1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TL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1549233" y="1449527"/>
            <a:ext cx="3705225" cy="1267460"/>
            <a:chOff x="1549233" y="1449527"/>
            <a:chExt cx="3705225" cy="1267460"/>
          </a:xfrm>
        </p:grpSpPr>
        <p:pic>
          <p:nvPicPr>
            <p:cNvPr id="51" name="object 5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57316" y="2042681"/>
              <a:ext cx="277789" cy="379831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549233" y="2710025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3704996" y="0"/>
                  </a:moveTo>
                  <a:lnTo>
                    <a:pt x="0" y="0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549233" y="2710025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0" y="0"/>
                  </a:moveTo>
                  <a:lnTo>
                    <a:pt x="3704996" y="0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401734" y="1449527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401734" y="1449527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2300498" y="4095517"/>
            <a:ext cx="347345" cy="2032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30" dirty="0">
                <a:solidFill>
                  <a:srgbClr val="00AA04"/>
                </a:solidFill>
                <a:latin typeface="Arial Black"/>
                <a:cs typeface="Arial Black"/>
              </a:rPr>
              <a:t>%67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170956" y="4147396"/>
            <a:ext cx="254000" cy="2032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40" dirty="0">
                <a:solidFill>
                  <a:srgbClr val="00AA04"/>
                </a:solidFill>
                <a:latin typeface="Arial Black"/>
                <a:cs typeface="Arial Black"/>
              </a:rPr>
              <a:t>%5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617837" y="3142936"/>
            <a:ext cx="69469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90" dirty="0">
                <a:solidFill>
                  <a:srgbClr val="2B3B5E"/>
                </a:solidFill>
                <a:latin typeface="Arial Black"/>
                <a:cs typeface="Arial Black"/>
              </a:rPr>
              <a:t>117,4</a:t>
            </a:r>
            <a:r>
              <a:rPr sz="85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TL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949954" y="4463458"/>
            <a:ext cx="1080770" cy="160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spc="-20" dirty="0">
                <a:solidFill>
                  <a:srgbClr val="585858"/>
                </a:solidFill>
                <a:latin typeface="Arial Black"/>
                <a:cs typeface="Arial Black"/>
              </a:rPr>
              <a:t>NET</a:t>
            </a:r>
            <a:r>
              <a:rPr sz="850" spc="1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dirty="0">
                <a:solidFill>
                  <a:srgbClr val="585858"/>
                </a:solidFill>
                <a:latin typeface="Arial Black"/>
                <a:cs typeface="Arial Black"/>
              </a:rPr>
              <a:t>DÖNEM</a:t>
            </a:r>
            <a:r>
              <a:rPr sz="850" spc="1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spc="-20" dirty="0">
                <a:solidFill>
                  <a:srgbClr val="585858"/>
                </a:solidFill>
                <a:latin typeface="Arial Black"/>
                <a:cs typeface="Arial Black"/>
              </a:rPr>
              <a:t>KARI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681839" y="4463458"/>
            <a:ext cx="1256030" cy="160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dirty="0">
                <a:solidFill>
                  <a:srgbClr val="585858"/>
                </a:solidFill>
                <a:latin typeface="Arial Black"/>
                <a:cs typeface="Arial Black"/>
              </a:rPr>
              <a:t>TOPLAM</a:t>
            </a:r>
            <a:r>
              <a:rPr sz="850" spc="1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spc="-10" dirty="0">
                <a:solidFill>
                  <a:srgbClr val="585858"/>
                </a:solidFill>
                <a:latin typeface="Arial Black"/>
                <a:cs typeface="Arial Black"/>
              </a:rPr>
              <a:t>VARLIKLAR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649407" y="3755660"/>
            <a:ext cx="67183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96215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ts val="1010"/>
              </a:lnSpc>
            </a:pPr>
            <a:r>
              <a:rPr sz="850" spc="-10" dirty="0">
                <a:solidFill>
                  <a:srgbClr val="2B3B5E"/>
                </a:solidFill>
                <a:latin typeface="Arial Black"/>
                <a:cs typeface="Arial Black"/>
              </a:rPr>
              <a:t>70.3</a:t>
            </a:r>
            <a:r>
              <a:rPr sz="850" spc="-4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4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2337608" y="3495002"/>
            <a:ext cx="2713990" cy="913765"/>
            <a:chOff x="2337608" y="3495002"/>
            <a:chExt cx="2713990" cy="913765"/>
          </a:xfrm>
        </p:grpSpPr>
        <p:pic>
          <p:nvPicPr>
            <p:cNvPr id="63" name="object 6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37608" y="3495002"/>
              <a:ext cx="277778" cy="379856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4502393" y="3726610"/>
              <a:ext cx="549275" cy="682625"/>
            </a:xfrm>
            <a:custGeom>
              <a:avLst/>
              <a:gdLst/>
              <a:ahLst/>
              <a:cxnLst/>
              <a:rect l="l" t="t" r="r" b="b"/>
              <a:pathLst>
                <a:path w="549275" h="682625">
                  <a:moveTo>
                    <a:pt x="470852" y="0"/>
                  </a:moveTo>
                  <a:lnTo>
                    <a:pt x="78219" y="0"/>
                  </a:lnTo>
                  <a:lnTo>
                    <a:pt x="47770" y="6147"/>
                  </a:lnTo>
                  <a:lnTo>
                    <a:pt x="22907" y="22912"/>
                  </a:lnTo>
                  <a:lnTo>
                    <a:pt x="6146" y="47775"/>
                  </a:lnTo>
                  <a:lnTo>
                    <a:pt x="0" y="78219"/>
                  </a:lnTo>
                  <a:lnTo>
                    <a:pt x="0" y="603872"/>
                  </a:lnTo>
                  <a:lnTo>
                    <a:pt x="6146" y="634315"/>
                  </a:lnTo>
                  <a:lnTo>
                    <a:pt x="22907" y="659179"/>
                  </a:lnTo>
                  <a:lnTo>
                    <a:pt x="47770" y="675943"/>
                  </a:lnTo>
                  <a:lnTo>
                    <a:pt x="78219" y="682091"/>
                  </a:lnTo>
                  <a:lnTo>
                    <a:pt x="470852" y="682091"/>
                  </a:lnTo>
                  <a:lnTo>
                    <a:pt x="501301" y="675943"/>
                  </a:lnTo>
                  <a:lnTo>
                    <a:pt x="526164" y="659179"/>
                  </a:lnTo>
                  <a:lnTo>
                    <a:pt x="542925" y="634315"/>
                  </a:lnTo>
                  <a:lnTo>
                    <a:pt x="549071" y="603872"/>
                  </a:lnTo>
                  <a:lnTo>
                    <a:pt x="549071" y="78219"/>
                  </a:lnTo>
                  <a:lnTo>
                    <a:pt x="542925" y="47775"/>
                  </a:lnTo>
                  <a:lnTo>
                    <a:pt x="526164" y="22912"/>
                  </a:lnTo>
                  <a:lnTo>
                    <a:pt x="501301" y="6147"/>
                  </a:lnTo>
                  <a:lnTo>
                    <a:pt x="470852" y="0"/>
                  </a:lnTo>
                  <a:close/>
                </a:path>
              </a:pathLst>
            </a:custGeom>
            <a:solidFill>
              <a:srgbClr val="CC7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540988" y="3777281"/>
              <a:ext cx="549275" cy="631825"/>
            </a:xfrm>
            <a:custGeom>
              <a:avLst/>
              <a:gdLst/>
              <a:ahLst/>
              <a:cxnLst/>
              <a:rect l="l" t="t" r="r" b="b"/>
              <a:pathLst>
                <a:path w="549275" h="631825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553199"/>
                  </a:lnTo>
                  <a:lnTo>
                    <a:pt x="6147" y="583648"/>
                  </a:lnTo>
                  <a:lnTo>
                    <a:pt x="22913" y="608510"/>
                  </a:lnTo>
                  <a:lnTo>
                    <a:pt x="47780" y="625272"/>
                  </a:lnTo>
                  <a:lnTo>
                    <a:pt x="78232" y="631418"/>
                  </a:lnTo>
                  <a:lnTo>
                    <a:pt x="470865" y="631418"/>
                  </a:lnTo>
                  <a:lnTo>
                    <a:pt x="501314" y="625272"/>
                  </a:lnTo>
                  <a:lnTo>
                    <a:pt x="526176" y="608510"/>
                  </a:lnTo>
                  <a:lnTo>
                    <a:pt x="542938" y="583648"/>
                  </a:lnTo>
                  <a:lnTo>
                    <a:pt x="549084" y="553199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EEB0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4399930" y="3394642"/>
            <a:ext cx="827405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35"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35" dirty="0">
                <a:solidFill>
                  <a:srgbClr val="2B3B5E"/>
                </a:solidFill>
                <a:latin typeface="Arial Black"/>
                <a:cs typeface="Arial Black"/>
              </a:rPr>
              <a:t>5.510,4</a:t>
            </a:r>
            <a:r>
              <a:rPr sz="85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414746" y="3474923"/>
            <a:ext cx="84201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5.232,4</a:t>
            </a:r>
            <a:r>
              <a:rPr sz="85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1549233" y="3148202"/>
            <a:ext cx="3705225" cy="1267460"/>
            <a:chOff x="1549233" y="3148202"/>
            <a:chExt cx="3705225" cy="1267460"/>
          </a:xfrm>
        </p:grpSpPr>
        <p:pic>
          <p:nvPicPr>
            <p:cNvPr id="69" name="object 6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57316" y="3741344"/>
              <a:ext cx="277789" cy="379856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549233" y="4408700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3704996" y="0"/>
                  </a:moveTo>
                  <a:lnTo>
                    <a:pt x="0" y="0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549233" y="4408700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0" y="0"/>
                  </a:moveTo>
                  <a:lnTo>
                    <a:pt x="3704996" y="0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401734" y="3148202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401734" y="3148202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4" name="object 74"/>
          <p:cNvGrpSpPr/>
          <p:nvPr/>
        </p:nvGrpSpPr>
        <p:grpSpPr>
          <a:xfrm>
            <a:off x="1410681" y="4774149"/>
            <a:ext cx="3910329" cy="1634489"/>
            <a:chOff x="1410681" y="4774149"/>
            <a:chExt cx="3910329" cy="1634489"/>
          </a:xfrm>
        </p:grpSpPr>
        <p:sp>
          <p:nvSpPr>
            <p:cNvPr id="75" name="object 75"/>
            <p:cNvSpPr/>
            <p:nvPr/>
          </p:nvSpPr>
          <p:spPr>
            <a:xfrm>
              <a:off x="1410681" y="4846149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099"/>
                  </a:lnTo>
                  <a:lnTo>
                    <a:pt x="3633406" y="1562099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2B3B5E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482680" y="4774149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DAD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682671" y="5177102"/>
              <a:ext cx="549275" cy="922019"/>
            </a:xfrm>
            <a:custGeom>
              <a:avLst/>
              <a:gdLst/>
              <a:ahLst/>
              <a:cxnLst/>
              <a:rect l="l" t="t" r="r" b="b"/>
              <a:pathLst>
                <a:path w="549275" h="922020">
                  <a:moveTo>
                    <a:pt x="470865" y="0"/>
                  </a:moveTo>
                  <a:lnTo>
                    <a:pt x="78231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843775"/>
                  </a:lnTo>
                  <a:lnTo>
                    <a:pt x="6147" y="874218"/>
                  </a:lnTo>
                  <a:lnTo>
                    <a:pt x="22913" y="899082"/>
                  </a:lnTo>
                  <a:lnTo>
                    <a:pt x="47780" y="915846"/>
                  </a:lnTo>
                  <a:lnTo>
                    <a:pt x="78231" y="921994"/>
                  </a:lnTo>
                  <a:lnTo>
                    <a:pt x="470865" y="921994"/>
                  </a:lnTo>
                  <a:lnTo>
                    <a:pt x="501314" y="915846"/>
                  </a:lnTo>
                  <a:lnTo>
                    <a:pt x="526176" y="899082"/>
                  </a:lnTo>
                  <a:lnTo>
                    <a:pt x="542938" y="874218"/>
                  </a:lnTo>
                  <a:lnTo>
                    <a:pt x="549084" y="843775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A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721279" y="5129874"/>
              <a:ext cx="549275" cy="969644"/>
            </a:xfrm>
            <a:custGeom>
              <a:avLst/>
              <a:gdLst/>
              <a:ahLst/>
              <a:cxnLst/>
              <a:rect l="l" t="t" r="r" b="b"/>
              <a:pathLst>
                <a:path w="549275" h="969645">
                  <a:moveTo>
                    <a:pt x="470865" y="0"/>
                  </a:moveTo>
                  <a:lnTo>
                    <a:pt x="78231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890993"/>
                  </a:lnTo>
                  <a:lnTo>
                    <a:pt x="6147" y="921442"/>
                  </a:lnTo>
                  <a:lnTo>
                    <a:pt x="22913" y="946305"/>
                  </a:lnTo>
                  <a:lnTo>
                    <a:pt x="47780" y="963067"/>
                  </a:lnTo>
                  <a:lnTo>
                    <a:pt x="78231" y="969213"/>
                  </a:lnTo>
                  <a:lnTo>
                    <a:pt x="470865" y="969213"/>
                  </a:lnTo>
                  <a:lnTo>
                    <a:pt x="501314" y="963067"/>
                  </a:lnTo>
                  <a:lnTo>
                    <a:pt x="526176" y="946305"/>
                  </a:lnTo>
                  <a:lnTo>
                    <a:pt x="542938" y="921442"/>
                  </a:lnTo>
                  <a:lnTo>
                    <a:pt x="549084" y="890993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D5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2300498" y="5802721"/>
            <a:ext cx="288925" cy="182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00" spc="-10" dirty="0">
                <a:solidFill>
                  <a:srgbClr val="CC2222"/>
                </a:solidFill>
                <a:latin typeface="Arial Black"/>
                <a:cs typeface="Arial Black"/>
              </a:rPr>
              <a:t>%-</a:t>
            </a:r>
            <a:r>
              <a:rPr sz="1000" spc="25" dirty="0">
                <a:solidFill>
                  <a:srgbClr val="CC2222"/>
                </a:solidFill>
                <a:latin typeface="Arial Black"/>
                <a:cs typeface="Arial Black"/>
              </a:rPr>
              <a:t>4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144676" y="5837859"/>
            <a:ext cx="308610" cy="2032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140" dirty="0">
                <a:solidFill>
                  <a:srgbClr val="00AA04"/>
                </a:solidFill>
                <a:latin typeface="Arial Black"/>
                <a:cs typeface="Arial Black"/>
              </a:rPr>
              <a:t>%17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949946" y="6153816"/>
            <a:ext cx="1050290" cy="160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spc="-20" dirty="0">
                <a:solidFill>
                  <a:srgbClr val="585858"/>
                </a:solidFill>
                <a:latin typeface="Arial Black"/>
                <a:cs typeface="Arial Black"/>
              </a:rPr>
              <a:t>BRÜT</a:t>
            </a:r>
            <a:r>
              <a:rPr sz="85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spc="-20" dirty="0">
                <a:solidFill>
                  <a:srgbClr val="585858"/>
                </a:solidFill>
                <a:latin typeface="Arial Black"/>
                <a:cs typeface="Arial Black"/>
              </a:rPr>
              <a:t>KÂR</a:t>
            </a:r>
            <a:r>
              <a:rPr sz="85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spc="-10" dirty="0">
                <a:solidFill>
                  <a:srgbClr val="585858"/>
                </a:solidFill>
                <a:latin typeface="Arial Black"/>
                <a:cs typeface="Arial Black"/>
              </a:rPr>
              <a:t>MARJI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802815" y="6155390"/>
            <a:ext cx="959485" cy="160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spc="-20" dirty="0">
                <a:solidFill>
                  <a:srgbClr val="585858"/>
                </a:solidFill>
                <a:latin typeface="Arial Black"/>
                <a:cs typeface="Arial Black"/>
              </a:rPr>
              <a:t>NET</a:t>
            </a:r>
            <a:r>
              <a:rPr sz="85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spc="-20" dirty="0">
                <a:solidFill>
                  <a:srgbClr val="585858"/>
                </a:solidFill>
                <a:latin typeface="Arial Black"/>
                <a:cs typeface="Arial Black"/>
              </a:rPr>
              <a:t>KÂR</a:t>
            </a:r>
            <a:r>
              <a:rPr sz="85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spc="-20" dirty="0">
                <a:solidFill>
                  <a:srgbClr val="585858"/>
                </a:solidFill>
                <a:latin typeface="Arial Black"/>
                <a:cs typeface="Arial Black"/>
              </a:rPr>
              <a:t>MARJI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3540988" y="5417003"/>
            <a:ext cx="1510665" cy="682625"/>
            <a:chOff x="3540988" y="5417003"/>
            <a:chExt cx="1510665" cy="682625"/>
          </a:xfrm>
        </p:grpSpPr>
        <p:sp>
          <p:nvSpPr>
            <p:cNvPr id="84" name="object 84"/>
            <p:cNvSpPr/>
            <p:nvPr/>
          </p:nvSpPr>
          <p:spPr>
            <a:xfrm>
              <a:off x="4502393" y="5417003"/>
              <a:ext cx="549275" cy="682625"/>
            </a:xfrm>
            <a:custGeom>
              <a:avLst/>
              <a:gdLst/>
              <a:ahLst/>
              <a:cxnLst/>
              <a:rect l="l" t="t" r="r" b="b"/>
              <a:pathLst>
                <a:path w="549275" h="682625">
                  <a:moveTo>
                    <a:pt x="470852" y="0"/>
                  </a:moveTo>
                  <a:lnTo>
                    <a:pt x="78219" y="0"/>
                  </a:lnTo>
                  <a:lnTo>
                    <a:pt x="47770" y="6147"/>
                  </a:lnTo>
                  <a:lnTo>
                    <a:pt x="22907" y="22912"/>
                  </a:lnTo>
                  <a:lnTo>
                    <a:pt x="6146" y="47775"/>
                  </a:lnTo>
                  <a:lnTo>
                    <a:pt x="0" y="78219"/>
                  </a:lnTo>
                  <a:lnTo>
                    <a:pt x="0" y="603872"/>
                  </a:lnTo>
                  <a:lnTo>
                    <a:pt x="6146" y="634315"/>
                  </a:lnTo>
                  <a:lnTo>
                    <a:pt x="22907" y="659179"/>
                  </a:lnTo>
                  <a:lnTo>
                    <a:pt x="47770" y="675943"/>
                  </a:lnTo>
                  <a:lnTo>
                    <a:pt x="78219" y="682091"/>
                  </a:lnTo>
                  <a:lnTo>
                    <a:pt x="470852" y="682091"/>
                  </a:lnTo>
                  <a:lnTo>
                    <a:pt x="501301" y="675943"/>
                  </a:lnTo>
                  <a:lnTo>
                    <a:pt x="526164" y="659179"/>
                  </a:lnTo>
                  <a:lnTo>
                    <a:pt x="542925" y="634315"/>
                  </a:lnTo>
                  <a:lnTo>
                    <a:pt x="549071" y="603872"/>
                  </a:lnTo>
                  <a:lnTo>
                    <a:pt x="549071" y="78219"/>
                  </a:lnTo>
                  <a:lnTo>
                    <a:pt x="542925" y="47775"/>
                  </a:lnTo>
                  <a:lnTo>
                    <a:pt x="526164" y="22912"/>
                  </a:lnTo>
                  <a:lnTo>
                    <a:pt x="501301" y="6147"/>
                  </a:lnTo>
                  <a:lnTo>
                    <a:pt x="470852" y="0"/>
                  </a:lnTo>
                  <a:close/>
                </a:path>
              </a:pathLst>
            </a:custGeom>
            <a:solidFill>
              <a:srgbClr val="051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3540988" y="5467673"/>
              <a:ext cx="549275" cy="631825"/>
            </a:xfrm>
            <a:custGeom>
              <a:avLst/>
              <a:gdLst/>
              <a:ahLst/>
              <a:cxnLst/>
              <a:rect l="l" t="t" r="r" b="b"/>
              <a:pathLst>
                <a:path w="549275" h="631825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553199"/>
                  </a:lnTo>
                  <a:lnTo>
                    <a:pt x="6147" y="583648"/>
                  </a:lnTo>
                  <a:lnTo>
                    <a:pt x="22913" y="608510"/>
                  </a:lnTo>
                  <a:lnTo>
                    <a:pt x="47780" y="625272"/>
                  </a:lnTo>
                  <a:lnTo>
                    <a:pt x="78232" y="631418"/>
                  </a:lnTo>
                  <a:lnTo>
                    <a:pt x="470865" y="631418"/>
                  </a:lnTo>
                  <a:lnTo>
                    <a:pt x="501314" y="625272"/>
                  </a:lnTo>
                  <a:lnTo>
                    <a:pt x="526176" y="608510"/>
                  </a:lnTo>
                  <a:lnTo>
                    <a:pt x="542938" y="583648"/>
                  </a:lnTo>
                  <a:lnTo>
                    <a:pt x="549084" y="553199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001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4659325" y="5085031"/>
            <a:ext cx="309245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marL="38735">
              <a:lnSpc>
                <a:spcPts val="1010"/>
              </a:lnSpc>
            </a:pP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%7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3683923" y="5165312"/>
            <a:ext cx="30480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marL="44450">
              <a:lnSpc>
                <a:spcPts val="1010"/>
              </a:lnSpc>
            </a:pP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%6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1549233" y="4838595"/>
            <a:ext cx="3705225" cy="1267460"/>
            <a:chOff x="1549233" y="4838595"/>
            <a:chExt cx="3705225" cy="1267460"/>
          </a:xfrm>
        </p:grpSpPr>
        <p:pic>
          <p:nvPicPr>
            <p:cNvPr id="89" name="object 8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57316" y="5431739"/>
              <a:ext cx="277789" cy="379856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1549233" y="6099093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3704996" y="0"/>
                  </a:moveTo>
                  <a:lnTo>
                    <a:pt x="0" y="0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549233" y="6099093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0" y="0"/>
                  </a:moveTo>
                  <a:lnTo>
                    <a:pt x="3704996" y="0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401734" y="4838595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401734" y="4838595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37693" y="5325757"/>
              <a:ext cx="277693" cy="379844"/>
            </a:xfrm>
            <a:prstGeom prst="rect">
              <a:avLst/>
            </a:prstGeom>
          </p:spPr>
        </p:pic>
      </p:grpSp>
      <p:sp>
        <p:nvSpPr>
          <p:cNvPr id="95" name="object 95"/>
          <p:cNvSpPr txBox="1"/>
          <p:nvPr/>
        </p:nvSpPr>
        <p:spPr>
          <a:xfrm>
            <a:off x="1843446" y="4767817"/>
            <a:ext cx="304800" cy="33147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%22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2781968" y="4833539"/>
            <a:ext cx="309245" cy="3162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marL="41275">
              <a:lnSpc>
                <a:spcPct val="100000"/>
              </a:lnSpc>
              <a:spcBef>
                <a:spcPts val="125"/>
              </a:spcBef>
            </a:pP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%21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97" name="object 97"/>
          <p:cNvGrpSpPr/>
          <p:nvPr/>
        </p:nvGrpSpPr>
        <p:grpSpPr>
          <a:xfrm>
            <a:off x="5468819" y="1393363"/>
            <a:ext cx="3910329" cy="1634489"/>
            <a:chOff x="5468819" y="1393363"/>
            <a:chExt cx="3910329" cy="1634489"/>
          </a:xfrm>
        </p:grpSpPr>
        <p:sp>
          <p:nvSpPr>
            <p:cNvPr id="98" name="object 98"/>
            <p:cNvSpPr/>
            <p:nvPr/>
          </p:nvSpPr>
          <p:spPr>
            <a:xfrm>
              <a:off x="5468819" y="1465364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2B3B5E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5540819" y="1393363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DAD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740822" y="1929872"/>
              <a:ext cx="549275" cy="780415"/>
            </a:xfrm>
            <a:custGeom>
              <a:avLst/>
              <a:gdLst/>
              <a:ahLst/>
              <a:cxnLst/>
              <a:rect l="l" t="t" r="r" b="b"/>
              <a:pathLst>
                <a:path w="549275" h="780414">
                  <a:moveTo>
                    <a:pt x="470852" y="0"/>
                  </a:moveTo>
                  <a:lnTo>
                    <a:pt x="78219" y="0"/>
                  </a:lnTo>
                  <a:lnTo>
                    <a:pt x="47770" y="6147"/>
                  </a:lnTo>
                  <a:lnTo>
                    <a:pt x="22907" y="22912"/>
                  </a:lnTo>
                  <a:lnTo>
                    <a:pt x="6146" y="47775"/>
                  </a:lnTo>
                  <a:lnTo>
                    <a:pt x="0" y="78219"/>
                  </a:lnTo>
                  <a:lnTo>
                    <a:pt x="0" y="701929"/>
                  </a:lnTo>
                  <a:lnTo>
                    <a:pt x="6146" y="732378"/>
                  </a:lnTo>
                  <a:lnTo>
                    <a:pt x="22907" y="757240"/>
                  </a:lnTo>
                  <a:lnTo>
                    <a:pt x="47770" y="774002"/>
                  </a:lnTo>
                  <a:lnTo>
                    <a:pt x="78219" y="780148"/>
                  </a:lnTo>
                  <a:lnTo>
                    <a:pt x="470852" y="780148"/>
                  </a:lnTo>
                  <a:lnTo>
                    <a:pt x="501301" y="774002"/>
                  </a:lnTo>
                  <a:lnTo>
                    <a:pt x="526164" y="757240"/>
                  </a:lnTo>
                  <a:lnTo>
                    <a:pt x="542925" y="732378"/>
                  </a:lnTo>
                  <a:lnTo>
                    <a:pt x="549071" y="701929"/>
                  </a:lnTo>
                  <a:lnTo>
                    <a:pt x="549071" y="78219"/>
                  </a:lnTo>
                  <a:lnTo>
                    <a:pt x="542925" y="47775"/>
                  </a:lnTo>
                  <a:lnTo>
                    <a:pt x="526164" y="22912"/>
                  </a:lnTo>
                  <a:lnTo>
                    <a:pt x="501301" y="6147"/>
                  </a:lnTo>
                  <a:lnTo>
                    <a:pt x="470852" y="0"/>
                  </a:lnTo>
                  <a:close/>
                </a:path>
              </a:pathLst>
            </a:custGeom>
            <a:solidFill>
              <a:srgbClr val="A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779418" y="2042670"/>
              <a:ext cx="549275" cy="667385"/>
            </a:xfrm>
            <a:custGeom>
              <a:avLst/>
              <a:gdLst/>
              <a:ahLst/>
              <a:cxnLst/>
              <a:rect l="l" t="t" r="r" b="b"/>
              <a:pathLst>
                <a:path w="549275" h="667385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589127"/>
                  </a:lnTo>
                  <a:lnTo>
                    <a:pt x="6147" y="619578"/>
                  </a:lnTo>
                  <a:lnTo>
                    <a:pt x="22913" y="644445"/>
                  </a:lnTo>
                  <a:lnTo>
                    <a:pt x="47780" y="661211"/>
                  </a:lnTo>
                  <a:lnTo>
                    <a:pt x="78232" y="667359"/>
                  </a:lnTo>
                  <a:lnTo>
                    <a:pt x="470865" y="667359"/>
                  </a:lnTo>
                  <a:lnTo>
                    <a:pt x="501314" y="661211"/>
                  </a:lnTo>
                  <a:lnTo>
                    <a:pt x="526176" y="644445"/>
                  </a:lnTo>
                  <a:lnTo>
                    <a:pt x="542938" y="619578"/>
                  </a:lnTo>
                  <a:lnTo>
                    <a:pt x="549084" y="589127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D5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2" name="object 102"/>
          <p:cNvGrpSpPr/>
          <p:nvPr/>
        </p:nvGrpSpPr>
        <p:grpSpPr>
          <a:xfrm>
            <a:off x="5468819" y="3083756"/>
            <a:ext cx="3910329" cy="1634489"/>
            <a:chOff x="5468819" y="3083756"/>
            <a:chExt cx="3910329" cy="1634489"/>
          </a:xfrm>
        </p:grpSpPr>
        <p:sp>
          <p:nvSpPr>
            <p:cNvPr id="103" name="object 103"/>
            <p:cNvSpPr/>
            <p:nvPr/>
          </p:nvSpPr>
          <p:spPr>
            <a:xfrm>
              <a:off x="5468819" y="3155757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2B3B5E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540819" y="3083756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DAD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6740822" y="3474890"/>
              <a:ext cx="549275" cy="934085"/>
            </a:xfrm>
            <a:custGeom>
              <a:avLst/>
              <a:gdLst/>
              <a:ahLst/>
              <a:cxnLst/>
              <a:rect l="l" t="t" r="r" b="b"/>
              <a:pathLst>
                <a:path w="549275" h="934085">
                  <a:moveTo>
                    <a:pt x="470852" y="0"/>
                  </a:moveTo>
                  <a:lnTo>
                    <a:pt x="78219" y="0"/>
                  </a:lnTo>
                  <a:lnTo>
                    <a:pt x="47770" y="6147"/>
                  </a:lnTo>
                  <a:lnTo>
                    <a:pt x="22907" y="22912"/>
                  </a:lnTo>
                  <a:lnTo>
                    <a:pt x="6146" y="47775"/>
                  </a:lnTo>
                  <a:lnTo>
                    <a:pt x="0" y="78219"/>
                  </a:lnTo>
                  <a:lnTo>
                    <a:pt x="0" y="855586"/>
                  </a:lnTo>
                  <a:lnTo>
                    <a:pt x="6146" y="886035"/>
                  </a:lnTo>
                  <a:lnTo>
                    <a:pt x="22907" y="910897"/>
                  </a:lnTo>
                  <a:lnTo>
                    <a:pt x="47770" y="927659"/>
                  </a:lnTo>
                  <a:lnTo>
                    <a:pt x="78219" y="933805"/>
                  </a:lnTo>
                  <a:lnTo>
                    <a:pt x="470852" y="933805"/>
                  </a:lnTo>
                  <a:lnTo>
                    <a:pt x="501301" y="927659"/>
                  </a:lnTo>
                  <a:lnTo>
                    <a:pt x="526164" y="910897"/>
                  </a:lnTo>
                  <a:lnTo>
                    <a:pt x="542925" y="886035"/>
                  </a:lnTo>
                  <a:lnTo>
                    <a:pt x="549071" y="855586"/>
                  </a:lnTo>
                  <a:lnTo>
                    <a:pt x="549071" y="78219"/>
                  </a:lnTo>
                  <a:lnTo>
                    <a:pt x="542925" y="47775"/>
                  </a:lnTo>
                  <a:lnTo>
                    <a:pt x="526164" y="22912"/>
                  </a:lnTo>
                  <a:lnTo>
                    <a:pt x="501301" y="6147"/>
                  </a:lnTo>
                  <a:lnTo>
                    <a:pt x="470852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5779418" y="3540212"/>
              <a:ext cx="549275" cy="868680"/>
            </a:xfrm>
            <a:custGeom>
              <a:avLst/>
              <a:gdLst/>
              <a:ahLst/>
              <a:cxnLst/>
              <a:rect l="l" t="t" r="r" b="b"/>
              <a:pathLst>
                <a:path w="549275" h="868679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790270"/>
                  </a:lnTo>
                  <a:lnTo>
                    <a:pt x="6147" y="820713"/>
                  </a:lnTo>
                  <a:lnTo>
                    <a:pt x="22913" y="845577"/>
                  </a:lnTo>
                  <a:lnTo>
                    <a:pt x="47780" y="862341"/>
                  </a:lnTo>
                  <a:lnTo>
                    <a:pt x="78232" y="868489"/>
                  </a:lnTo>
                  <a:lnTo>
                    <a:pt x="470865" y="868489"/>
                  </a:lnTo>
                  <a:lnTo>
                    <a:pt x="501314" y="862341"/>
                  </a:lnTo>
                  <a:lnTo>
                    <a:pt x="526176" y="845577"/>
                  </a:lnTo>
                  <a:lnTo>
                    <a:pt x="542938" y="820713"/>
                  </a:lnTo>
                  <a:lnTo>
                    <a:pt x="549084" y="790270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516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7" name="object 107"/>
          <p:cNvSpPr txBox="1"/>
          <p:nvPr/>
        </p:nvSpPr>
        <p:spPr>
          <a:xfrm>
            <a:off x="6369161" y="4060281"/>
            <a:ext cx="3340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0" dirty="0">
                <a:solidFill>
                  <a:srgbClr val="00AA04"/>
                </a:solidFill>
                <a:latin typeface="Arial Black"/>
                <a:cs typeface="Arial Black"/>
              </a:rPr>
              <a:t>%3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8162789" y="4159386"/>
            <a:ext cx="364490" cy="182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00" spc="-45" dirty="0">
                <a:solidFill>
                  <a:srgbClr val="CC2222"/>
                </a:solidFill>
                <a:latin typeface="Arial Black"/>
                <a:cs typeface="Arial Black"/>
              </a:rPr>
              <a:t>%-</a:t>
            </a:r>
            <a:r>
              <a:rPr sz="1000" spc="-25" dirty="0">
                <a:solidFill>
                  <a:srgbClr val="CC2222"/>
                </a:solidFill>
                <a:latin typeface="Arial Black"/>
                <a:cs typeface="Arial Black"/>
              </a:rPr>
              <a:t>34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6644816" y="3142936"/>
            <a:ext cx="788670" cy="2819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</a:pPr>
            <a:r>
              <a:rPr sz="800" spc="-10" dirty="0">
                <a:solidFill>
                  <a:srgbClr val="2B3B5E"/>
                </a:solidFill>
                <a:latin typeface="Arial Black"/>
                <a:cs typeface="Arial Black"/>
              </a:rPr>
              <a:t>4.344,9</a:t>
            </a:r>
            <a:r>
              <a:rPr sz="800" spc="-2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0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00" spc="-2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0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6008091" y="4463426"/>
            <a:ext cx="975994" cy="160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dirty="0">
                <a:solidFill>
                  <a:srgbClr val="585858"/>
                </a:solidFill>
                <a:latin typeface="Arial Black"/>
                <a:cs typeface="Arial Black"/>
              </a:rPr>
              <a:t>ÖZ</a:t>
            </a:r>
            <a:r>
              <a:rPr sz="850" spc="-2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spc="-10" dirty="0">
                <a:solidFill>
                  <a:srgbClr val="585858"/>
                </a:solidFill>
                <a:latin typeface="Arial Black"/>
                <a:cs typeface="Arial Black"/>
              </a:rPr>
              <a:t>KAYNAKLAR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7542373" y="4469198"/>
            <a:ext cx="1645920" cy="1498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00" spc="-30" dirty="0">
                <a:solidFill>
                  <a:srgbClr val="585858"/>
                </a:solidFill>
                <a:latin typeface="Arial Black"/>
                <a:cs typeface="Arial Black"/>
              </a:rPr>
              <a:t>NAKİT</a:t>
            </a:r>
            <a:r>
              <a:rPr sz="8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spc="-10" dirty="0">
                <a:solidFill>
                  <a:srgbClr val="585858"/>
                </a:solidFill>
                <a:latin typeface="Arial Black"/>
                <a:cs typeface="Arial Black"/>
              </a:rPr>
              <a:t>VE</a:t>
            </a:r>
            <a:r>
              <a:rPr sz="800" spc="-30" dirty="0">
                <a:solidFill>
                  <a:srgbClr val="585858"/>
                </a:solidFill>
                <a:latin typeface="Arial Black"/>
                <a:cs typeface="Arial Black"/>
              </a:rPr>
              <a:t> NAKİT</a:t>
            </a:r>
            <a:r>
              <a:rPr sz="8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spc="-20" dirty="0">
                <a:solidFill>
                  <a:srgbClr val="585858"/>
                </a:solidFill>
                <a:latin typeface="Arial Black"/>
                <a:cs typeface="Arial Black"/>
              </a:rPr>
              <a:t>BENZERLERİ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5629715" y="3206188"/>
            <a:ext cx="852169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35"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10" dirty="0">
                <a:solidFill>
                  <a:srgbClr val="2B3B5E"/>
                </a:solidFill>
                <a:latin typeface="Arial Black"/>
                <a:cs typeface="Arial Black"/>
              </a:rPr>
              <a:t>4.232,8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TL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113" name="object 113"/>
          <p:cNvGrpSpPr/>
          <p:nvPr/>
        </p:nvGrpSpPr>
        <p:grpSpPr>
          <a:xfrm>
            <a:off x="6395753" y="3564280"/>
            <a:ext cx="2713990" cy="844550"/>
            <a:chOff x="6395753" y="3564280"/>
            <a:chExt cx="2713990" cy="844550"/>
          </a:xfrm>
        </p:grpSpPr>
        <p:pic>
          <p:nvPicPr>
            <p:cNvPr id="114" name="object 1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95753" y="3564280"/>
              <a:ext cx="277778" cy="379844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29185" y="3736276"/>
              <a:ext cx="277693" cy="379831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8560520" y="3601613"/>
              <a:ext cx="549275" cy="807085"/>
            </a:xfrm>
            <a:custGeom>
              <a:avLst/>
              <a:gdLst/>
              <a:ahLst/>
              <a:cxnLst/>
              <a:rect l="l" t="t" r="r" b="b"/>
              <a:pathLst>
                <a:path w="549275" h="807085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728865"/>
                  </a:lnTo>
                  <a:lnTo>
                    <a:pt x="6147" y="759314"/>
                  </a:lnTo>
                  <a:lnTo>
                    <a:pt x="22913" y="784177"/>
                  </a:lnTo>
                  <a:lnTo>
                    <a:pt x="47780" y="800938"/>
                  </a:lnTo>
                  <a:lnTo>
                    <a:pt x="78232" y="807085"/>
                  </a:lnTo>
                  <a:lnTo>
                    <a:pt x="470865" y="807085"/>
                  </a:lnTo>
                  <a:lnTo>
                    <a:pt x="501314" y="800938"/>
                  </a:lnTo>
                  <a:lnTo>
                    <a:pt x="526176" y="784177"/>
                  </a:lnTo>
                  <a:lnTo>
                    <a:pt x="542938" y="759314"/>
                  </a:lnTo>
                  <a:lnTo>
                    <a:pt x="549084" y="728865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051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7599127" y="3926189"/>
              <a:ext cx="549275" cy="482600"/>
            </a:xfrm>
            <a:custGeom>
              <a:avLst/>
              <a:gdLst/>
              <a:ahLst/>
              <a:cxnLst/>
              <a:rect l="l" t="t" r="r" b="b"/>
              <a:pathLst>
                <a:path w="549275" h="482600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404291"/>
                  </a:lnTo>
                  <a:lnTo>
                    <a:pt x="6147" y="434735"/>
                  </a:lnTo>
                  <a:lnTo>
                    <a:pt x="22913" y="459598"/>
                  </a:lnTo>
                  <a:lnTo>
                    <a:pt x="47780" y="476363"/>
                  </a:lnTo>
                  <a:lnTo>
                    <a:pt x="78232" y="482511"/>
                  </a:lnTo>
                  <a:lnTo>
                    <a:pt x="470865" y="482511"/>
                  </a:lnTo>
                  <a:lnTo>
                    <a:pt x="501314" y="476363"/>
                  </a:lnTo>
                  <a:lnTo>
                    <a:pt x="526176" y="459598"/>
                  </a:lnTo>
                  <a:lnTo>
                    <a:pt x="542938" y="434735"/>
                  </a:lnTo>
                  <a:lnTo>
                    <a:pt x="549084" y="404291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001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8" name="object 118"/>
          <p:cNvSpPr txBox="1"/>
          <p:nvPr/>
        </p:nvSpPr>
        <p:spPr>
          <a:xfrm>
            <a:off x="8497706" y="3287138"/>
            <a:ext cx="668655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92405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ts val="1010"/>
              </a:lnSpc>
            </a:pPr>
            <a:r>
              <a:rPr sz="850" spc="-140" dirty="0">
                <a:solidFill>
                  <a:srgbClr val="2B3B5E"/>
                </a:solidFill>
                <a:latin typeface="Arial Black"/>
                <a:cs typeface="Arial Black"/>
              </a:rPr>
              <a:t>110.1</a:t>
            </a:r>
            <a:r>
              <a:rPr sz="850" spc="-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7505551" y="3496723"/>
            <a:ext cx="711835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16535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ts val="1010"/>
              </a:lnSpc>
            </a:pPr>
            <a:r>
              <a:rPr sz="850" spc="-65" dirty="0">
                <a:solidFill>
                  <a:srgbClr val="2B3B5E"/>
                </a:solidFill>
                <a:latin typeface="Arial Black"/>
                <a:cs typeface="Arial Black"/>
              </a:rPr>
              <a:t>167.7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TL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120" name="object 120"/>
          <p:cNvGrpSpPr/>
          <p:nvPr/>
        </p:nvGrpSpPr>
        <p:grpSpPr>
          <a:xfrm>
            <a:off x="5607372" y="3148202"/>
            <a:ext cx="3705225" cy="1267460"/>
            <a:chOff x="5607372" y="3148202"/>
            <a:chExt cx="3705225" cy="1267460"/>
          </a:xfrm>
        </p:grpSpPr>
        <p:sp>
          <p:nvSpPr>
            <p:cNvPr id="121" name="object 121"/>
            <p:cNvSpPr/>
            <p:nvPr/>
          </p:nvSpPr>
          <p:spPr>
            <a:xfrm>
              <a:off x="5607372" y="4408700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3704996" y="0"/>
                  </a:moveTo>
                  <a:lnTo>
                    <a:pt x="0" y="0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5607372" y="4408700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0" y="0"/>
                  </a:moveTo>
                  <a:lnTo>
                    <a:pt x="3704996" y="0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7459871" y="3148202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7459871" y="3148202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5" name="object 125"/>
          <p:cNvSpPr txBox="1"/>
          <p:nvPr/>
        </p:nvSpPr>
        <p:spPr>
          <a:xfrm>
            <a:off x="6358644" y="2448796"/>
            <a:ext cx="304165" cy="2032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150" dirty="0">
                <a:solidFill>
                  <a:srgbClr val="00AA04"/>
                </a:solidFill>
                <a:latin typeface="Arial Black"/>
                <a:cs typeface="Arial Black"/>
              </a:rPr>
              <a:t>%13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8178406" y="2448796"/>
            <a:ext cx="307975" cy="2032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140" dirty="0">
                <a:solidFill>
                  <a:srgbClr val="00AA04"/>
                </a:solidFill>
                <a:latin typeface="Arial Black"/>
                <a:cs typeface="Arial Black"/>
              </a:rPr>
              <a:t>%21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6617568" y="1614360"/>
            <a:ext cx="72009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1115"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60" dirty="0">
                <a:solidFill>
                  <a:srgbClr val="2B3B5E"/>
                </a:solidFill>
                <a:latin typeface="Arial Black"/>
                <a:cs typeface="Arial Black"/>
              </a:rPr>
              <a:t>145,7</a:t>
            </a:r>
            <a:r>
              <a:rPr sz="850" spc="-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5912693" y="2764701"/>
            <a:ext cx="1271270" cy="160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spc="-20" dirty="0">
                <a:solidFill>
                  <a:srgbClr val="585858"/>
                </a:solidFill>
                <a:latin typeface="Arial Black"/>
                <a:cs typeface="Arial Black"/>
              </a:rPr>
              <a:t>ESAS</a:t>
            </a:r>
            <a:r>
              <a:rPr sz="85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spc="-10" dirty="0">
                <a:solidFill>
                  <a:srgbClr val="585858"/>
                </a:solidFill>
                <a:latin typeface="Arial Black"/>
                <a:cs typeface="Arial Black"/>
              </a:rPr>
              <a:t>FAALİYET</a:t>
            </a:r>
            <a:r>
              <a:rPr sz="85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spc="-20" dirty="0">
                <a:solidFill>
                  <a:srgbClr val="585858"/>
                </a:solidFill>
                <a:latin typeface="Arial Black"/>
                <a:cs typeface="Arial Black"/>
              </a:rPr>
              <a:t>KARI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7519144" y="2780083"/>
            <a:ext cx="1721485" cy="117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25" dirty="0">
                <a:solidFill>
                  <a:srgbClr val="585858"/>
                </a:solidFill>
                <a:latin typeface="Arial Black"/>
                <a:cs typeface="Arial Black"/>
              </a:rPr>
              <a:t>FAVÖK</a:t>
            </a:r>
            <a:r>
              <a:rPr sz="60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600" spc="-30" dirty="0">
                <a:solidFill>
                  <a:srgbClr val="585858"/>
                </a:solidFill>
                <a:latin typeface="Arial Black"/>
                <a:cs typeface="Arial Black"/>
              </a:rPr>
              <a:t>BENZERİ</a:t>
            </a:r>
            <a:r>
              <a:rPr sz="60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600" spc="-25" dirty="0">
                <a:solidFill>
                  <a:srgbClr val="585858"/>
                </a:solidFill>
                <a:latin typeface="Arial Black"/>
                <a:cs typeface="Arial Black"/>
              </a:rPr>
              <a:t>OPERASYONEL</a:t>
            </a:r>
            <a:r>
              <a:rPr sz="60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600" spc="-25" dirty="0">
                <a:solidFill>
                  <a:srgbClr val="585858"/>
                </a:solidFill>
                <a:latin typeface="Arial Black"/>
                <a:cs typeface="Arial Black"/>
              </a:rPr>
              <a:t>KÂRLILIK</a:t>
            </a:r>
            <a:endParaRPr sz="600">
              <a:latin typeface="Arial Black"/>
              <a:cs typeface="Arial Black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5677240" y="1695310"/>
            <a:ext cx="727075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9050"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40" dirty="0">
                <a:solidFill>
                  <a:srgbClr val="2B3B5E"/>
                </a:solidFill>
                <a:latin typeface="Arial Black"/>
                <a:cs typeface="Arial Black"/>
              </a:rPr>
              <a:t>128,4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TL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131" name="object 131"/>
          <p:cNvGrpSpPr/>
          <p:nvPr/>
        </p:nvGrpSpPr>
        <p:grpSpPr>
          <a:xfrm>
            <a:off x="5607372" y="1449527"/>
            <a:ext cx="3705225" cy="1267460"/>
            <a:chOff x="5607372" y="1449527"/>
            <a:chExt cx="3705225" cy="1267460"/>
          </a:xfrm>
        </p:grpSpPr>
        <p:pic>
          <p:nvPicPr>
            <p:cNvPr id="132" name="object 1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95742" y="2042681"/>
              <a:ext cx="277789" cy="379831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8560519" y="1883709"/>
              <a:ext cx="549275" cy="826769"/>
            </a:xfrm>
            <a:custGeom>
              <a:avLst/>
              <a:gdLst/>
              <a:ahLst/>
              <a:cxnLst/>
              <a:rect l="l" t="t" r="r" b="b"/>
              <a:pathLst>
                <a:path w="549275" h="826769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748093"/>
                  </a:lnTo>
                  <a:lnTo>
                    <a:pt x="6147" y="778542"/>
                  </a:lnTo>
                  <a:lnTo>
                    <a:pt x="22913" y="803405"/>
                  </a:lnTo>
                  <a:lnTo>
                    <a:pt x="47780" y="820166"/>
                  </a:lnTo>
                  <a:lnTo>
                    <a:pt x="78232" y="826312"/>
                  </a:lnTo>
                  <a:lnTo>
                    <a:pt x="470865" y="826312"/>
                  </a:lnTo>
                  <a:lnTo>
                    <a:pt x="501314" y="820166"/>
                  </a:lnTo>
                  <a:lnTo>
                    <a:pt x="526176" y="803405"/>
                  </a:lnTo>
                  <a:lnTo>
                    <a:pt x="542938" y="778542"/>
                  </a:lnTo>
                  <a:lnTo>
                    <a:pt x="549084" y="748093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FD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7599127" y="2072393"/>
              <a:ext cx="549275" cy="638175"/>
            </a:xfrm>
            <a:custGeom>
              <a:avLst/>
              <a:gdLst/>
              <a:ahLst/>
              <a:cxnLst/>
              <a:rect l="l" t="t" r="r" b="b"/>
              <a:pathLst>
                <a:path w="549275" h="638175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559409"/>
                  </a:lnTo>
                  <a:lnTo>
                    <a:pt x="6147" y="589858"/>
                  </a:lnTo>
                  <a:lnTo>
                    <a:pt x="22913" y="614721"/>
                  </a:lnTo>
                  <a:lnTo>
                    <a:pt x="47780" y="631482"/>
                  </a:lnTo>
                  <a:lnTo>
                    <a:pt x="78232" y="637628"/>
                  </a:lnTo>
                  <a:lnTo>
                    <a:pt x="470865" y="637628"/>
                  </a:lnTo>
                  <a:lnTo>
                    <a:pt x="501314" y="631482"/>
                  </a:lnTo>
                  <a:lnTo>
                    <a:pt x="526176" y="614721"/>
                  </a:lnTo>
                  <a:lnTo>
                    <a:pt x="542938" y="589858"/>
                  </a:lnTo>
                  <a:lnTo>
                    <a:pt x="549084" y="559409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F7D7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" name="object 1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15449" y="2042681"/>
              <a:ext cx="277776" cy="379831"/>
            </a:xfrm>
            <a:prstGeom prst="rect">
              <a:avLst/>
            </a:prstGeom>
          </p:spPr>
        </p:pic>
        <p:sp>
          <p:nvSpPr>
            <p:cNvPr id="136" name="object 136"/>
            <p:cNvSpPr/>
            <p:nvPr/>
          </p:nvSpPr>
          <p:spPr>
            <a:xfrm>
              <a:off x="5607372" y="2710025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3704996" y="0"/>
                  </a:moveTo>
                  <a:lnTo>
                    <a:pt x="0" y="0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5607372" y="2710025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0" y="0"/>
                  </a:moveTo>
                  <a:lnTo>
                    <a:pt x="3704996" y="0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7459871" y="1449527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7459871" y="1449527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0" name="object 140"/>
          <p:cNvSpPr txBox="1"/>
          <p:nvPr/>
        </p:nvSpPr>
        <p:spPr>
          <a:xfrm>
            <a:off x="8480590" y="1552671"/>
            <a:ext cx="724535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3335"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45" dirty="0">
                <a:solidFill>
                  <a:srgbClr val="2B3B5E"/>
                </a:solidFill>
                <a:latin typeface="Arial Black"/>
                <a:cs typeface="Arial Black"/>
              </a:rPr>
              <a:t>163,4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TL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7505864" y="1695355"/>
            <a:ext cx="70739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175"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70" dirty="0">
                <a:solidFill>
                  <a:srgbClr val="2B3B5E"/>
                </a:solidFill>
                <a:latin typeface="Arial Black"/>
                <a:cs typeface="Arial Black"/>
              </a:rPr>
              <a:t>135,5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TL</a:t>
            </a:r>
            <a:endParaRPr sz="85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421" y="7018822"/>
            <a:ext cx="3019425" cy="372745"/>
          </a:xfrm>
          <a:custGeom>
            <a:avLst/>
            <a:gdLst/>
            <a:ahLst/>
            <a:cxnLst/>
            <a:rect l="l" t="t" r="r" b="b"/>
            <a:pathLst>
              <a:path w="3019425" h="372745">
                <a:moveTo>
                  <a:pt x="2603766" y="0"/>
                </a:moveTo>
                <a:lnTo>
                  <a:pt x="0" y="0"/>
                </a:lnTo>
                <a:lnTo>
                  <a:pt x="0" y="372694"/>
                </a:lnTo>
                <a:lnTo>
                  <a:pt x="1469288" y="372694"/>
                </a:lnTo>
                <a:lnTo>
                  <a:pt x="1469288" y="347294"/>
                </a:lnTo>
                <a:lnTo>
                  <a:pt x="3019259" y="347294"/>
                </a:lnTo>
                <a:lnTo>
                  <a:pt x="2634195" y="11379"/>
                </a:lnTo>
                <a:lnTo>
                  <a:pt x="2627457" y="6515"/>
                </a:lnTo>
                <a:lnTo>
                  <a:pt x="2620024" y="2946"/>
                </a:lnTo>
                <a:lnTo>
                  <a:pt x="2612069" y="749"/>
                </a:lnTo>
                <a:lnTo>
                  <a:pt x="2603766" y="0"/>
                </a:lnTo>
                <a:close/>
              </a:path>
            </a:pathLst>
          </a:custGeom>
          <a:solidFill>
            <a:srgbClr val="FCD1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68987" y="7109104"/>
            <a:ext cx="4923155" cy="257175"/>
          </a:xfrm>
          <a:custGeom>
            <a:avLst/>
            <a:gdLst/>
            <a:ahLst/>
            <a:cxnLst/>
            <a:rect l="l" t="t" r="r" b="b"/>
            <a:pathLst>
              <a:path w="4923155" h="257175">
                <a:moveTo>
                  <a:pt x="4923015" y="0"/>
                </a:moveTo>
                <a:lnTo>
                  <a:pt x="0" y="0"/>
                </a:lnTo>
                <a:lnTo>
                  <a:pt x="0" y="256997"/>
                </a:lnTo>
                <a:lnTo>
                  <a:pt x="4923015" y="256997"/>
                </a:lnTo>
                <a:lnTo>
                  <a:pt x="4923015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467844" y="7108893"/>
            <a:ext cx="3433445" cy="283210"/>
            <a:chOff x="1467844" y="7108893"/>
            <a:chExt cx="3433445" cy="283210"/>
          </a:xfrm>
        </p:grpSpPr>
        <p:sp>
          <p:nvSpPr>
            <p:cNvPr id="5" name="object 5"/>
            <p:cNvSpPr/>
            <p:nvPr/>
          </p:nvSpPr>
          <p:spPr>
            <a:xfrm>
              <a:off x="3565944" y="7108900"/>
              <a:ext cx="1335405" cy="257810"/>
            </a:xfrm>
            <a:custGeom>
              <a:avLst/>
              <a:gdLst/>
              <a:ahLst/>
              <a:cxnLst/>
              <a:rect l="l" t="t" r="r" b="b"/>
              <a:pathLst>
                <a:path w="1335404" h="257809">
                  <a:moveTo>
                    <a:pt x="340702" y="257187"/>
                  </a:moveTo>
                  <a:lnTo>
                    <a:pt x="86944" y="241"/>
                  </a:lnTo>
                  <a:lnTo>
                    <a:pt x="0" y="241"/>
                  </a:lnTo>
                  <a:lnTo>
                    <a:pt x="254215" y="257187"/>
                  </a:lnTo>
                  <a:lnTo>
                    <a:pt x="340702" y="257187"/>
                  </a:lnTo>
                  <a:close/>
                </a:path>
                <a:path w="1335404" h="257809">
                  <a:moveTo>
                    <a:pt x="1335316" y="0"/>
                  </a:moveTo>
                  <a:lnTo>
                    <a:pt x="151053" y="0"/>
                  </a:lnTo>
                  <a:lnTo>
                    <a:pt x="392328" y="257213"/>
                  </a:lnTo>
                  <a:lnTo>
                    <a:pt x="1335316" y="257213"/>
                  </a:lnTo>
                  <a:lnTo>
                    <a:pt x="1335316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24450" y="7109133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44" y="0"/>
                  </a:moveTo>
                  <a:lnTo>
                    <a:pt x="0" y="0"/>
                  </a:lnTo>
                  <a:lnTo>
                    <a:pt x="254215" y="256946"/>
                  </a:lnTo>
                  <a:lnTo>
                    <a:pt x="340702" y="256946"/>
                  </a:lnTo>
                  <a:lnTo>
                    <a:pt x="8694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67840" y="7108900"/>
              <a:ext cx="2164715" cy="283210"/>
            </a:xfrm>
            <a:custGeom>
              <a:avLst/>
              <a:gdLst/>
              <a:ahLst/>
              <a:cxnLst/>
              <a:rect l="l" t="t" r="r" b="b"/>
              <a:pathLst>
                <a:path w="2164715" h="283209">
                  <a:moveTo>
                    <a:pt x="2058974" y="282600"/>
                  </a:moveTo>
                  <a:lnTo>
                    <a:pt x="1782419" y="0"/>
                  </a:lnTo>
                  <a:lnTo>
                    <a:pt x="1042593" y="0"/>
                  </a:lnTo>
                  <a:lnTo>
                    <a:pt x="857275" y="168757"/>
                  </a:lnTo>
                  <a:lnTo>
                    <a:pt x="849337" y="175374"/>
                  </a:lnTo>
                  <a:lnTo>
                    <a:pt x="840333" y="180251"/>
                  </a:lnTo>
                  <a:lnTo>
                    <a:pt x="830541" y="183261"/>
                  </a:lnTo>
                  <a:lnTo>
                    <a:pt x="820254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8974" y="282600"/>
                  </a:lnTo>
                  <a:close/>
                </a:path>
                <a:path w="2164715" h="283209">
                  <a:moveTo>
                    <a:pt x="2164257" y="257187"/>
                  </a:moveTo>
                  <a:lnTo>
                    <a:pt x="1910511" y="241"/>
                  </a:lnTo>
                  <a:lnTo>
                    <a:pt x="1823554" y="241"/>
                  </a:lnTo>
                  <a:lnTo>
                    <a:pt x="2077770" y="257187"/>
                  </a:lnTo>
                  <a:lnTo>
                    <a:pt x="2164257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3065" y="7014937"/>
            <a:ext cx="740577" cy="448927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0" y="7205168"/>
            <a:ext cx="1468120" cy="186690"/>
          </a:xfrm>
          <a:custGeom>
            <a:avLst/>
            <a:gdLst/>
            <a:ahLst/>
            <a:cxnLst/>
            <a:rect l="l" t="t" r="r" b="b"/>
            <a:pathLst>
              <a:path w="1468120" h="186690">
                <a:moveTo>
                  <a:pt x="1323620" y="0"/>
                </a:moveTo>
                <a:lnTo>
                  <a:pt x="0" y="0"/>
                </a:lnTo>
                <a:lnTo>
                  <a:pt x="0" y="186347"/>
                </a:lnTo>
                <a:lnTo>
                  <a:pt x="1467841" y="186347"/>
                </a:lnTo>
                <a:lnTo>
                  <a:pt x="1467841" y="88011"/>
                </a:lnTo>
                <a:lnTo>
                  <a:pt x="1323620" y="0"/>
                </a:lnTo>
                <a:close/>
              </a:path>
            </a:pathLst>
          </a:custGeom>
          <a:solidFill>
            <a:srgbClr val="DB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0603" y="775858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7024" y="206909"/>
            <a:ext cx="2215059" cy="38467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1974" y="4655311"/>
            <a:ext cx="804735" cy="1543684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324002" y="1670990"/>
            <a:ext cx="9834880" cy="4580890"/>
            <a:chOff x="324002" y="1670990"/>
            <a:chExt cx="9834880" cy="458089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94966" y="3245523"/>
              <a:ext cx="804735" cy="295347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4002" y="6013018"/>
              <a:ext cx="206209" cy="635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002" y="5407774"/>
              <a:ext cx="206209" cy="6348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002" y="4802504"/>
              <a:ext cx="206209" cy="6349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002" y="4197248"/>
              <a:ext cx="206209" cy="6348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3064" y="1670990"/>
              <a:ext cx="9615297" cy="458057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002" y="3591979"/>
              <a:ext cx="206209" cy="6349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002" y="2986710"/>
              <a:ext cx="206209" cy="635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002" y="2381453"/>
              <a:ext cx="206209" cy="6349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002" y="1776183"/>
              <a:ext cx="206209" cy="63512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8822194" y="932433"/>
            <a:ext cx="1357630" cy="58229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675005">
              <a:lnSpc>
                <a:spcPct val="100000"/>
              </a:lnSpc>
              <a:spcBef>
                <a:spcPts val="650"/>
              </a:spcBef>
            </a:pPr>
            <a:r>
              <a:rPr sz="1100" spc="-200" dirty="0">
                <a:latin typeface="Arial Black"/>
                <a:cs typeface="Arial Black"/>
              </a:rPr>
              <a:t>1Ç</a:t>
            </a:r>
            <a:r>
              <a:rPr sz="1100" spc="-50" dirty="0">
                <a:latin typeface="Arial Black"/>
                <a:cs typeface="Arial Black"/>
              </a:rPr>
              <a:t> </a:t>
            </a:r>
            <a:r>
              <a:rPr sz="1100" spc="-20" dirty="0">
                <a:latin typeface="Arial Black"/>
                <a:cs typeface="Arial Black"/>
              </a:rPr>
              <a:t>2025</a:t>
            </a:r>
            <a:endParaRPr sz="1100">
              <a:latin typeface="Arial Black"/>
              <a:cs typeface="Arial Black"/>
            </a:endParaRPr>
          </a:p>
          <a:p>
            <a:pPr marL="673735">
              <a:lnSpc>
                <a:spcPct val="100000"/>
              </a:lnSpc>
              <a:spcBef>
                <a:spcPts val="425"/>
              </a:spcBef>
            </a:pPr>
            <a:r>
              <a:rPr sz="1100" spc="-200" dirty="0">
                <a:latin typeface="Arial Black"/>
                <a:cs typeface="Arial Black"/>
              </a:rPr>
              <a:t>1Ç</a:t>
            </a:r>
            <a:r>
              <a:rPr sz="1100" spc="-50" dirty="0">
                <a:latin typeface="Arial Black"/>
                <a:cs typeface="Arial Black"/>
              </a:rPr>
              <a:t> </a:t>
            </a:r>
            <a:r>
              <a:rPr sz="1100" spc="-20" dirty="0">
                <a:latin typeface="Arial Black"/>
                <a:cs typeface="Arial Black"/>
              </a:rPr>
              <a:t>2026</a:t>
            </a:r>
            <a:endParaRPr sz="1100">
              <a:latin typeface="Arial Black"/>
              <a:cs typeface="Arial Black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8822194" y="932433"/>
            <a:ext cx="1357630" cy="582295"/>
            <a:chOff x="8822194" y="932433"/>
            <a:chExt cx="1357630" cy="582295"/>
          </a:xfrm>
        </p:grpSpPr>
        <p:sp>
          <p:nvSpPr>
            <p:cNvPr id="26" name="object 26"/>
            <p:cNvSpPr/>
            <p:nvPr/>
          </p:nvSpPr>
          <p:spPr>
            <a:xfrm>
              <a:off x="8822194" y="932433"/>
              <a:ext cx="1357630" cy="582295"/>
            </a:xfrm>
            <a:custGeom>
              <a:avLst/>
              <a:gdLst/>
              <a:ahLst/>
              <a:cxnLst/>
              <a:rect l="l" t="t" r="r" b="b"/>
              <a:pathLst>
                <a:path w="1357629" h="582294">
                  <a:moveTo>
                    <a:pt x="1357299" y="0"/>
                  </a:moveTo>
                  <a:lnTo>
                    <a:pt x="0" y="0"/>
                  </a:lnTo>
                  <a:lnTo>
                    <a:pt x="0" y="581977"/>
                  </a:lnTo>
                  <a:lnTo>
                    <a:pt x="1357299" y="581977"/>
                  </a:lnTo>
                  <a:lnTo>
                    <a:pt x="1357299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10027" y="1018489"/>
              <a:ext cx="439127" cy="17952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10027" y="1248841"/>
              <a:ext cx="439127" cy="179527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899269" y="4370725"/>
            <a:ext cx="89471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10" dirty="0">
                <a:latin typeface="Arial Black"/>
                <a:cs typeface="Arial Black"/>
              </a:rPr>
              <a:t>488,8</a:t>
            </a:r>
            <a:r>
              <a:rPr sz="1050" spc="-65" dirty="0">
                <a:latin typeface="Arial Black"/>
                <a:cs typeface="Arial Black"/>
              </a:rPr>
              <a:t> </a:t>
            </a:r>
            <a:r>
              <a:rPr sz="1050" spc="50" dirty="0">
                <a:latin typeface="Arial Black"/>
                <a:cs typeface="Arial Black"/>
              </a:rPr>
              <a:t>mn</a:t>
            </a:r>
            <a:r>
              <a:rPr sz="1050" spc="-65" dirty="0">
                <a:latin typeface="Arial Black"/>
                <a:cs typeface="Arial Black"/>
              </a:rPr>
              <a:t> </a:t>
            </a:r>
            <a:r>
              <a:rPr sz="1050" spc="-55" dirty="0">
                <a:latin typeface="Arial Black"/>
                <a:cs typeface="Arial Black"/>
              </a:rPr>
              <a:t>TL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38510" y="1917294"/>
            <a:ext cx="1310005" cy="690245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254" dirty="0">
                <a:solidFill>
                  <a:srgbClr val="24B6CD"/>
                </a:solidFill>
                <a:latin typeface="Arial Black"/>
                <a:cs typeface="Arial Black"/>
              </a:rPr>
              <a:t>%</a:t>
            </a:r>
            <a:r>
              <a:rPr sz="1800" spc="-105" dirty="0">
                <a:solidFill>
                  <a:srgbClr val="24B6CD"/>
                </a:solidFill>
                <a:latin typeface="Arial Black"/>
                <a:cs typeface="Arial Black"/>
              </a:rPr>
              <a:t> </a:t>
            </a:r>
            <a:r>
              <a:rPr sz="1800" spc="-25" dirty="0">
                <a:solidFill>
                  <a:srgbClr val="24B6CD"/>
                </a:solidFill>
                <a:latin typeface="Arial Black"/>
                <a:cs typeface="Arial Black"/>
              </a:rPr>
              <a:t>97</a:t>
            </a:r>
            <a:endParaRPr sz="1800">
              <a:latin typeface="Arial Black"/>
              <a:cs typeface="Arial Black"/>
            </a:endParaRPr>
          </a:p>
          <a:p>
            <a:pPr marL="455930">
              <a:lnSpc>
                <a:spcPct val="100000"/>
              </a:lnSpc>
              <a:spcBef>
                <a:spcPts val="680"/>
              </a:spcBef>
            </a:pPr>
            <a:r>
              <a:rPr sz="1050" spc="-60" dirty="0">
                <a:latin typeface="Arial Black"/>
                <a:cs typeface="Arial Black"/>
              </a:rPr>
              <a:t>503,9</a:t>
            </a:r>
            <a:r>
              <a:rPr sz="1050" spc="-55" dirty="0">
                <a:latin typeface="Arial Black"/>
                <a:cs typeface="Arial Black"/>
              </a:rPr>
              <a:t> </a:t>
            </a:r>
            <a:r>
              <a:rPr sz="1050" spc="50" dirty="0">
                <a:latin typeface="Arial Black"/>
                <a:cs typeface="Arial Black"/>
              </a:rPr>
              <a:t>mn</a:t>
            </a:r>
            <a:r>
              <a:rPr sz="1050" spc="-55" dirty="0">
                <a:latin typeface="Arial Black"/>
                <a:cs typeface="Arial Black"/>
              </a:rPr>
              <a:t> </a:t>
            </a:r>
            <a:r>
              <a:rPr sz="1050" spc="-45" dirty="0">
                <a:latin typeface="Arial Black"/>
                <a:cs typeface="Arial Black"/>
              </a:rPr>
              <a:t>TL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918285" y="4120408"/>
            <a:ext cx="27051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125" dirty="0">
                <a:latin typeface="Arial Black"/>
                <a:cs typeface="Arial Black"/>
              </a:rPr>
              <a:t>1.25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079553" y="3173254"/>
            <a:ext cx="27622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114" dirty="0">
                <a:latin typeface="Arial Black"/>
                <a:cs typeface="Arial Black"/>
              </a:rPr>
              <a:t>1.39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078767" y="2581013"/>
            <a:ext cx="572770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-254" dirty="0">
                <a:solidFill>
                  <a:srgbClr val="24B6CD"/>
                </a:solidFill>
                <a:latin typeface="Arial Black"/>
                <a:cs typeface="Arial Black"/>
              </a:rPr>
              <a:t>%</a:t>
            </a:r>
            <a:r>
              <a:rPr sz="1800" spc="-105" dirty="0">
                <a:solidFill>
                  <a:srgbClr val="24B6CD"/>
                </a:solidFill>
                <a:latin typeface="Arial Black"/>
                <a:cs typeface="Arial Black"/>
              </a:rPr>
              <a:t> </a:t>
            </a:r>
            <a:r>
              <a:rPr sz="1800" spc="-50" dirty="0">
                <a:solidFill>
                  <a:srgbClr val="24B6CD"/>
                </a:solidFill>
                <a:latin typeface="Arial Black"/>
                <a:cs typeface="Arial Black"/>
              </a:rPr>
              <a:t>43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7220570" y="2402535"/>
            <a:ext cx="287655" cy="183515"/>
            <a:chOff x="7220570" y="2402535"/>
            <a:chExt cx="287655" cy="183515"/>
          </a:xfrm>
        </p:grpSpPr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20570" y="2402535"/>
              <a:ext cx="113870" cy="1647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19983" y="2458618"/>
              <a:ext cx="87914" cy="127215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6562836" y="4370725"/>
            <a:ext cx="50355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75" dirty="0">
                <a:latin typeface="Arial Black"/>
                <a:cs typeface="Arial Black"/>
              </a:rPr>
              <a:t>27,0</a:t>
            </a:r>
            <a:r>
              <a:rPr sz="1050" spc="-55" dirty="0">
                <a:latin typeface="Arial Black"/>
                <a:cs typeface="Arial Black"/>
              </a:rPr>
              <a:t> TL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725054" y="3339799"/>
            <a:ext cx="53086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20" dirty="0">
                <a:latin typeface="Arial Black"/>
                <a:cs typeface="Arial Black"/>
              </a:rPr>
              <a:t>40,0</a:t>
            </a:r>
            <a:r>
              <a:rPr sz="1050" spc="-45" dirty="0">
                <a:latin typeface="Arial Black"/>
                <a:cs typeface="Arial Black"/>
              </a:rPr>
              <a:t> </a:t>
            </a:r>
            <a:r>
              <a:rPr sz="1050" spc="-60" dirty="0">
                <a:latin typeface="Arial Black"/>
                <a:cs typeface="Arial Black"/>
              </a:rPr>
              <a:t>TL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2713" y="6784362"/>
            <a:ext cx="3203575" cy="136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00" spc="-10" dirty="0">
                <a:solidFill>
                  <a:srgbClr val="2B3B5E"/>
                </a:solidFill>
                <a:latin typeface="Arial Black"/>
                <a:cs typeface="Arial Black"/>
              </a:rPr>
              <a:t>*Net</a:t>
            </a:r>
            <a:r>
              <a:rPr sz="700" spc="-3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İşletme</a:t>
            </a:r>
            <a:r>
              <a:rPr sz="70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Sermayesi</a:t>
            </a:r>
            <a:r>
              <a:rPr sz="70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=</a:t>
            </a:r>
            <a:r>
              <a:rPr sz="700" spc="-3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spc="-20" dirty="0">
                <a:solidFill>
                  <a:srgbClr val="2B3B5E"/>
                </a:solidFill>
                <a:latin typeface="Arial Black"/>
                <a:cs typeface="Arial Black"/>
              </a:rPr>
              <a:t>Ticari</a:t>
            </a:r>
            <a:r>
              <a:rPr sz="70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alacaklar</a:t>
            </a:r>
            <a:r>
              <a:rPr sz="70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+</a:t>
            </a:r>
            <a:r>
              <a:rPr sz="700" spc="-3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Stoklar</a:t>
            </a:r>
            <a:r>
              <a:rPr sz="70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-</a:t>
            </a:r>
            <a:r>
              <a:rPr sz="700" spc="-20" dirty="0">
                <a:solidFill>
                  <a:srgbClr val="2B3B5E"/>
                </a:solidFill>
                <a:latin typeface="Arial Black"/>
                <a:cs typeface="Arial Black"/>
              </a:rPr>
              <a:t>Ticari</a:t>
            </a:r>
            <a:r>
              <a:rPr sz="70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spc="-10" dirty="0">
                <a:solidFill>
                  <a:srgbClr val="2B3B5E"/>
                </a:solidFill>
                <a:latin typeface="Arial Black"/>
                <a:cs typeface="Arial Black"/>
              </a:rPr>
              <a:t>Borçlar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731528" y="6169723"/>
            <a:ext cx="2609215" cy="698500"/>
            <a:chOff x="731528" y="6169723"/>
            <a:chExt cx="2609215" cy="698500"/>
          </a:xfrm>
        </p:grpSpPr>
        <p:pic>
          <p:nvPicPr>
            <p:cNvPr id="41" name="object 4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31528" y="6169723"/>
              <a:ext cx="2609087" cy="697989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852915" y="6326581"/>
              <a:ext cx="2224405" cy="313690"/>
            </a:xfrm>
            <a:custGeom>
              <a:avLst/>
              <a:gdLst/>
              <a:ahLst/>
              <a:cxnLst/>
              <a:rect l="l" t="t" r="r" b="b"/>
              <a:pathLst>
                <a:path w="2224405" h="313690">
                  <a:moveTo>
                    <a:pt x="2101938" y="0"/>
                  </a:moveTo>
                  <a:lnTo>
                    <a:pt x="122339" y="0"/>
                  </a:lnTo>
                  <a:lnTo>
                    <a:pt x="74720" y="9614"/>
                  </a:lnTo>
                  <a:lnTo>
                    <a:pt x="35833" y="35833"/>
                  </a:lnTo>
                  <a:lnTo>
                    <a:pt x="9614" y="74720"/>
                  </a:lnTo>
                  <a:lnTo>
                    <a:pt x="0" y="122339"/>
                  </a:lnTo>
                  <a:lnTo>
                    <a:pt x="0" y="190995"/>
                  </a:lnTo>
                  <a:lnTo>
                    <a:pt x="9614" y="238614"/>
                  </a:lnTo>
                  <a:lnTo>
                    <a:pt x="35833" y="277501"/>
                  </a:lnTo>
                  <a:lnTo>
                    <a:pt x="74720" y="303720"/>
                  </a:lnTo>
                  <a:lnTo>
                    <a:pt x="122339" y="313334"/>
                  </a:lnTo>
                  <a:lnTo>
                    <a:pt x="2101938" y="313334"/>
                  </a:lnTo>
                  <a:lnTo>
                    <a:pt x="2149557" y="303720"/>
                  </a:lnTo>
                  <a:lnTo>
                    <a:pt x="2188444" y="277501"/>
                  </a:lnTo>
                  <a:lnTo>
                    <a:pt x="2214663" y="238614"/>
                  </a:lnTo>
                  <a:lnTo>
                    <a:pt x="2224278" y="190995"/>
                  </a:lnTo>
                  <a:lnTo>
                    <a:pt x="2224278" y="122339"/>
                  </a:lnTo>
                  <a:lnTo>
                    <a:pt x="2214663" y="74720"/>
                  </a:lnTo>
                  <a:lnTo>
                    <a:pt x="2188444" y="35833"/>
                  </a:lnTo>
                  <a:lnTo>
                    <a:pt x="2149557" y="9614"/>
                  </a:lnTo>
                  <a:lnTo>
                    <a:pt x="21019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975916" y="6369119"/>
            <a:ext cx="1978660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spc="-70" dirty="0">
                <a:solidFill>
                  <a:srgbClr val="18506B"/>
                </a:solidFill>
                <a:latin typeface="Arial Black"/>
                <a:cs typeface="Arial Black"/>
              </a:rPr>
              <a:t>NET</a:t>
            </a:r>
            <a:r>
              <a:rPr sz="1150" spc="-3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50" spc="-60" dirty="0">
                <a:solidFill>
                  <a:srgbClr val="18506B"/>
                </a:solidFill>
                <a:latin typeface="Arial Black"/>
                <a:cs typeface="Arial Black"/>
              </a:rPr>
              <a:t>İŞLETME</a:t>
            </a:r>
            <a:r>
              <a:rPr sz="1150" spc="-3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50" spc="-50" dirty="0">
                <a:solidFill>
                  <a:srgbClr val="18506B"/>
                </a:solidFill>
                <a:latin typeface="Arial Black"/>
                <a:cs typeface="Arial Black"/>
              </a:rPr>
              <a:t>SERMAYESİ</a:t>
            </a:r>
            <a:endParaRPr sz="1150">
              <a:latin typeface="Arial Black"/>
              <a:cs typeface="Arial Black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645420" y="6169723"/>
            <a:ext cx="2039620" cy="698500"/>
            <a:chOff x="3645420" y="6169723"/>
            <a:chExt cx="2039620" cy="698500"/>
          </a:xfrm>
        </p:grpSpPr>
        <p:pic>
          <p:nvPicPr>
            <p:cNvPr id="45" name="object 4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45420" y="6169723"/>
              <a:ext cx="2039108" cy="697989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765831" y="6326583"/>
              <a:ext cx="1654175" cy="313690"/>
            </a:xfrm>
            <a:custGeom>
              <a:avLst/>
              <a:gdLst/>
              <a:ahLst/>
              <a:cxnLst/>
              <a:rect l="l" t="t" r="r" b="b"/>
              <a:pathLst>
                <a:path w="1654175" h="313690">
                  <a:moveTo>
                    <a:pt x="1531772" y="0"/>
                  </a:moveTo>
                  <a:lnTo>
                    <a:pt x="122339" y="0"/>
                  </a:lnTo>
                  <a:lnTo>
                    <a:pt x="74720" y="9614"/>
                  </a:lnTo>
                  <a:lnTo>
                    <a:pt x="35833" y="35833"/>
                  </a:lnTo>
                  <a:lnTo>
                    <a:pt x="9614" y="74720"/>
                  </a:lnTo>
                  <a:lnTo>
                    <a:pt x="0" y="122339"/>
                  </a:lnTo>
                  <a:lnTo>
                    <a:pt x="0" y="190995"/>
                  </a:lnTo>
                  <a:lnTo>
                    <a:pt x="9614" y="238614"/>
                  </a:lnTo>
                  <a:lnTo>
                    <a:pt x="35833" y="277501"/>
                  </a:lnTo>
                  <a:lnTo>
                    <a:pt x="74720" y="303720"/>
                  </a:lnTo>
                  <a:lnTo>
                    <a:pt x="122339" y="313334"/>
                  </a:lnTo>
                  <a:lnTo>
                    <a:pt x="1531772" y="313334"/>
                  </a:lnTo>
                  <a:lnTo>
                    <a:pt x="1579391" y="303720"/>
                  </a:lnTo>
                  <a:lnTo>
                    <a:pt x="1618278" y="277501"/>
                  </a:lnTo>
                  <a:lnTo>
                    <a:pt x="1644497" y="238614"/>
                  </a:lnTo>
                  <a:lnTo>
                    <a:pt x="1654111" y="190995"/>
                  </a:lnTo>
                  <a:lnTo>
                    <a:pt x="1654111" y="122339"/>
                  </a:lnTo>
                  <a:lnTo>
                    <a:pt x="1644497" y="74720"/>
                  </a:lnTo>
                  <a:lnTo>
                    <a:pt x="1618278" y="35833"/>
                  </a:lnTo>
                  <a:lnTo>
                    <a:pt x="1579391" y="9614"/>
                  </a:lnTo>
                  <a:lnTo>
                    <a:pt x="15317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3929062" y="6369119"/>
            <a:ext cx="1327785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spc="-85" dirty="0">
                <a:solidFill>
                  <a:srgbClr val="18506B"/>
                </a:solidFill>
                <a:latin typeface="Arial Black"/>
                <a:cs typeface="Arial Black"/>
              </a:rPr>
              <a:t>STOK</a:t>
            </a:r>
            <a:r>
              <a:rPr sz="1150" spc="-4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50" spc="-35" dirty="0">
                <a:solidFill>
                  <a:srgbClr val="18506B"/>
                </a:solidFill>
                <a:latin typeface="Arial Black"/>
                <a:cs typeface="Arial Black"/>
              </a:rPr>
              <a:t>DEVİR</a:t>
            </a:r>
            <a:r>
              <a:rPr sz="1150" spc="-4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50" spc="-35" dirty="0">
                <a:solidFill>
                  <a:srgbClr val="18506B"/>
                </a:solidFill>
                <a:latin typeface="Arial Black"/>
                <a:cs typeface="Arial Black"/>
              </a:rPr>
              <a:t>HIZI</a:t>
            </a:r>
            <a:endParaRPr sz="1150">
              <a:latin typeface="Arial Black"/>
              <a:cs typeface="Arial Black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5897892" y="6172771"/>
            <a:ext cx="3017520" cy="698500"/>
            <a:chOff x="5897892" y="6172771"/>
            <a:chExt cx="3017520" cy="698500"/>
          </a:xfrm>
        </p:grpSpPr>
        <p:pic>
          <p:nvPicPr>
            <p:cNvPr id="49" name="object 4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97892" y="6172771"/>
              <a:ext cx="3017515" cy="697990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6016978" y="6328868"/>
              <a:ext cx="2635250" cy="313690"/>
            </a:xfrm>
            <a:custGeom>
              <a:avLst/>
              <a:gdLst/>
              <a:ahLst/>
              <a:cxnLst/>
              <a:rect l="l" t="t" r="r" b="b"/>
              <a:pathLst>
                <a:path w="2635250" h="313690">
                  <a:moveTo>
                    <a:pt x="2512618" y="0"/>
                  </a:moveTo>
                  <a:lnTo>
                    <a:pt x="122339" y="0"/>
                  </a:lnTo>
                  <a:lnTo>
                    <a:pt x="74720" y="9614"/>
                  </a:lnTo>
                  <a:lnTo>
                    <a:pt x="35833" y="35833"/>
                  </a:lnTo>
                  <a:lnTo>
                    <a:pt x="9614" y="74720"/>
                  </a:lnTo>
                  <a:lnTo>
                    <a:pt x="0" y="122339"/>
                  </a:lnTo>
                  <a:lnTo>
                    <a:pt x="0" y="190995"/>
                  </a:lnTo>
                  <a:lnTo>
                    <a:pt x="9614" y="238614"/>
                  </a:lnTo>
                  <a:lnTo>
                    <a:pt x="35833" y="277501"/>
                  </a:lnTo>
                  <a:lnTo>
                    <a:pt x="74720" y="303720"/>
                  </a:lnTo>
                  <a:lnTo>
                    <a:pt x="122339" y="313334"/>
                  </a:lnTo>
                  <a:lnTo>
                    <a:pt x="2512618" y="313334"/>
                  </a:lnTo>
                  <a:lnTo>
                    <a:pt x="2560237" y="303720"/>
                  </a:lnTo>
                  <a:lnTo>
                    <a:pt x="2599124" y="277501"/>
                  </a:lnTo>
                  <a:lnTo>
                    <a:pt x="2625343" y="238614"/>
                  </a:lnTo>
                  <a:lnTo>
                    <a:pt x="2634957" y="190995"/>
                  </a:lnTo>
                  <a:lnTo>
                    <a:pt x="2634957" y="122339"/>
                  </a:lnTo>
                  <a:lnTo>
                    <a:pt x="2625343" y="74720"/>
                  </a:lnTo>
                  <a:lnTo>
                    <a:pt x="2599124" y="35833"/>
                  </a:lnTo>
                  <a:lnTo>
                    <a:pt x="2560237" y="9614"/>
                  </a:lnTo>
                  <a:lnTo>
                    <a:pt x="25126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6232475" y="6366837"/>
            <a:ext cx="2205355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spc="-80" dirty="0">
                <a:solidFill>
                  <a:srgbClr val="18506B"/>
                </a:solidFill>
                <a:latin typeface="Arial Black"/>
                <a:cs typeface="Arial Black"/>
              </a:rPr>
              <a:t>YATIRIM</a:t>
            </a:r>
            <a:r>
              <a:rPr sz="1150" spc="-2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50" spc="-35" dirty="0">
                <a:solidFill>
                  <a:srgbClr val="18506B"/>
                </a:solidFill>
                <a:latin typeface="Arial Black"/>
                <a:cs typeface="Arial Black"/>
              </a:rPr>
              <a:t>HARCAMALARI</a:t>
            </a:r>
            <a:r>
              <a:rPr sz="1150" spc="-2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50" spc="-40" dirty="0">
                <a:solidFill>
                  <a:srgbClr val="18506B"/>
                </a:solidFill>
                <a:latin typeface="Arial Black"/>
                <a:cs typeface="Arial Black"/>
              </a:rPr>
              <a:t>(TL)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66700" y="1244673"/>
            <a:ext cx="67627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dirty="0">
                <a:latin typeface="Lucida Sans Unicode"/>
                <a:cs typeface="Lucida Sans Unicode"/>
              </a:rPr>
              <a:t>mn</a:t>
            </a:r>
            <a:r>
              <a:rPr sz="1350" spc="50" dirty="0">
                <a:latin typeface="Lucida Sans Unicode"/>
                <a:cs typeface="Lucida Sans Unicode"/>
              </a:rPr>
              <a:t> </a:t>
            </a:r>
            <a:r>
              <a:rPr sz="1350" spc="-20" dirty="0">
                <a:latin typeface="Lucida Sans Unicode"/>
                <a:cs typeface="Lucida Sans Unicode"/>
              </a:rPr>
              <a:t>(TL)</a:t>
            </a:r>
            <a:endParaRPr sz="13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8585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1238</Words>
  <Application>Microsoft Office PowerPoint</Application>
  <PresentationFormat>Özel</PresentationFormat>
  <Paragraphs>211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Calibri</vt:lpstr>
      <vt:lpstr>Lucida Sans Unicode</vt:lpstr>
      <vt:lpstr>MS Reference Sans Serif</vt:lpstr>
      <vt:lpstr>Myriad Pro</vt:lpstr>
      <vt:lpstr>Times New Roman</vt:lpstr>
      <vt:lpstr>Office Theme</vt:lpstr>
      <vt:lpstr>PowerPoint Sunusu</vt:lpstr>
      <vt:lpstr>PowerPoint Sunusu</vt:lpstr>
      <vt:lpstr>1. Şirket Profili</vt:lpstr>
      <vt:lpstr>Gimat Mağazacılık;</vt:lpstr>
      <vt:lpstr>Misyon ve Stratejik Hedefler</vt:lpstr>
      <vt:lpstr>Gimat’ı Farklı Kılan Özellikler</vt:lpstr>
      <vt:lpstr>2. Operasyonel ve Finansal Performans</vt:lpstr>
      <vt:lpstr>Finansal Veriler</vt:lpstr>
      <vt:lpstr>PowerPoint Sunusu</vt:lpstr>
      <vt:lpstr>-38,30</vt:lpstr>
      <vt:lpstr>3. 2026 Hedefleri</vt:lpstr>
      <vt:lpstr>4. Diğer Bilgiler</vt:lpstr>
      <vt:lpstr>ÇEKİNCE BEYANI</vt:lpstr>
      <vt:lpstr>İLETİŞİM BİLGİLERİ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Yatırımcı Sunumları Tablo 1 tr</dc:title>
  <cp:lastModifiedBy>haydar guler</cp:lastModifiedBy>
  <cp:revision>2</cp:revision>
  <dcterms:created xsi:type="dcterms:W3CDTF">2026-06-29T15:12:59Z</dcterms:created>
  <dcterms:modified xsi:type="dcterms:W3CDTF">2026-06-29T15:18:47Z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2026-06-29T00:00:00Z</vt:filetime>
  </property>
  <property fmtid="{D5CDD505-2E9C-101B-9397-08002B2CF9AE}" pid="3" name="Creator">
    <vt:lpwstr>Adobe Illustrator 30.6 (Windows)</vt:lpwstr>
  </property>
  <property fmtid="{D5CDD505-2E9C-101B-9397-08002B2CF9AE}" pid="4" name="LastSaved">
    <vt:filetime>2026-06-29T00:00:00Z</vt:filetime>
  </property>
  <property fmtid="{D5CDD505-2E9C-101B-9397-08002B2CF9AE}" pid="5" name="Producer">
    <vt:lpwstr>Adobe PDF library 18.00</vt:lpwstr>
  </property>
</Properties>
</file>